
<file path=[Content_Types].xml><?xml version="1.0" encoding="utf-8"?>
<Types xmlns="http://schemas.openxmlformats.org/package/2006/content-types">
  <Default Extension="jpeg" ContentType="image/jpeg"/>
  <Default Extension="jpg" ContentType="application/octet-stream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21.jpg" ContentType="image/jpeg"/>
  <Override PartName="/ppt/media/image22.jpg" ContentType="image/jpeg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media/image52.jpg" ContentType="image/jpeg"/>
  <Override PartName="/ppt/media/image55.jpg" ContentType="image/jpeg"/>
  <Override PartName="/ppt/media/image56.jpg" ContentType="image/jpeg"/>
  <Override PartName="/ppt/media/image57.jpg" ContentType="image/jpeg"/>
  <Override PartName="/ppt/media/image58.jpg" ContentType="image/jpeg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handoutMasterIdLst>
    <p:handoutMasterId r:id="rId29"/>
  </p:handoutMasterIdLst>
  <p:sldIdLst>
    <p:sldId id="272" r:id="rId5"/>
    <p:sldId id="264" r:id="rId6"/>
    <p:sldId id="273" r:id="rId7"/>
    <p:sldId id="266" r:id="rId8"/>
    <p:sldId id="288" r:id="rId9"/>
    <p:sldId id="282" r:id="rId10"/>
    <p:sldId id="283" r:id="rId11"/>
    <p:sldId id="284" r:id="rId12"/>
    <p:sldId id="286" r:id="rId13"/>
    <p:sldId id="289" r:id="rId14"/>
    <p:sldId id="290" r:id="rId15"/>
    <p:sldId id="291" r:id="rId16"/>
    <p:sldId id="275" r:id="rId17"/>
    <p:sldId id="276" r:id="rId18"/>
    <p:sldId id="277" r:id="rId19"/>
    <p:sldId id="285" r:id="rId20"/>
    <p:sldId id="278" r:id="rId21"/>
    <p:sldId id="279" r:id="rId22"/>
    <p:sldId id="281" r:id="rId23"/>
    <p:sldId id="268" r:id="rId24"/>
    <p:sldId id="270" r:id="rId25"/>
    <p:sldId id="271" r:id="rId26"/>
    <p:sldId id="263" r:id="rId27"/>
    <p:sldId id="26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ssion Into" id="{37B5B8CD-6393-46FA-942A-44DAFAE10F58}">
          <p14:sldIdLst>
            <p14:sldId id="272"/>
            <p14:sldId id="264"/>
            <p14:sldId id="273"/>
            <p14:sldId id="266"/>
          </p14:sldIdLst>
        </p14:section>
        <p14:section name="Session" id="{90BACF60-6985-452D-88CF-8DBE3F5AD1EA}">
          <p14:sldIdLst>
            <p14:sldId id="288"/>
            <p14:sldId id="282"/>
            <p14:sldId id="283"/>
            <p14:sldId id="284"/>
            <p14:sldId id="286"/>
            <p14:sldId id="289"/>
            <p14:sldId id="290"/>
            <p14:sldId id="291"/>
            <p14:sldId id="275"/>
            <p14:sldId id="276"/>
            <p14:sldId id="277"/>
            <p14:sldId id="285"/>
            <p14:sldId id="278"/>
            <p14:sldId id="279"/>
            <p14:sldId id="281"/>
            <p14:sldId id="268"/>
            <p14:sldId id="270"/>
          </p14:sldIdLst>
        </p14:section>
        <p14:section name="Session Wrap Up" id="{73F21F77-97B2-4E00-9B05-98BA1AC11388}">
          <p14:sldIdLst>
            <p14:sldId id="271"/>
            <p14:sldId id="263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3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C63BCB1-FA91-470B-9A66-423D3820A811}" v="2" dt="2025-04-11T00:41:44.989"/>
  </p1510:revLst>
</p1510:revInfo>
</file>

<file path=ppt/tableStyles.xml><?xml version="1.0" encoding="utf-8"?>
<a:tblStyleLst xmlns:a="http://schemas.openxmlformats.org/drawingml/2006/main" def="{5C22544A-7EE6-4342-B048-85BDC9FD1C3A}"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92" autoAdjust="0"/>
  </p:normalViewPr>
  <p:slideViewPr>
    <p:cSldViewPr snapToGrid="0">
      <p:cViewPr varScale="1">
        <p:scale>
          <a:sx n="153" d="100"/>
          <a:sy n="153" d="100"/>
        </p:scale>
        <p:origin x="524" y="31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05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ott Corio" userId="dbe1492c70b6d8a8" providerId="LiveId" clId="{F2557B7F-5A02-496A-B0D1-FE280F83EDF1}"/>
    <pc:docChg chg="custSel addSld delSld modSld sldOrd modSection">
      <pc:chgData name="Scott Corio" userId="dbe1492c70b6d8a8" providerId="LiveId" clId="{F2557B7F-5A02-496A-B0D1-FE280F83EDF1}" dt="2025-04-08T23:29:58.484" v="502" actId="47"/>
      <pc:docMkLst>
        <pc:docMk/>
      </pc:docMkLst>
      <pc:sldChg chg="del">
        <pc:chgData name="Scott Corio" userId="dbe1492c70b6d8a8" providerId="LiveId" clId="{F2557B7F-5A02-496A-B0D1-FE280F83EDF1}" dt="2025-04-08T23:21:15.755" v="409" actId="2696"/>
        <pc:sldMkLst>
          <pc:docMk/>
          <pc:sldMk cId="2279942714" sldId="258"/>
        </pc:sldMkLst>
      </pc:sldChg>
      <pc:sldChg chg="del">
        <pc:chgData name="Scott Corio" userId="dbe1492c70b6d8a8" providerId="LiveId" clId="{F2557B7F-5A02-496A-B0D1-FE280F83EDF1}" dt="2025-04-08T23:06:19.440" v="47" actId="47"/>
        <pc:sldMkLst>
          <pc:docMk/>
          <pc:sldMk cId="2902189018" sldId="267"/>
        </pc:sldMkLst>
      </pc:sldChg>
      <pc:sldChg chg="del">
        <pc:chgData name="Scott Corio" userId="dbe1492c70b6d8a8" providerId="LiveId" clId="{F2557B7F-5A02-496A-B0D1-FE280F83EDF1}" dt="2025-04-08T23:06:13.043" v="45" actId="47"/>
        <pc:sldMkLst>
          <pc:docMk/>
          <pc:sldMk cId="171245435" sldId="268"/>
        </pc:sldMkLst>
      </pc:sldChg>
      <pc:sldChg chg="add">
        <pc:chgData name="Scott Corio" userId="dbe1492c70b6d8a8" providerId="LiveId" clId="{F2557B7F-5A02-496A-B0D1-FE280F83EDF1}" dt="2025-04-08T23:29:44.468" v="500"/>
        <pc:sldMkLst>
          <pc:docMk/>
          <pc:sldMk cId="2517360375" sldId="268"/>
        </pc:sldMkLst>
      </pc:sldChg>
      <pc:sldChg chg="del">
        <pc:chgData name="Scott Corio" userId="dbe1492c70b6d8a8" providerId="LiveId" clId="{F2557B7F-5A02-496A-B0D1-FE280F83EDF1}" dt="2025-04-08T23:06:15.867" v="46" actId="47"/>
        <pc:sldMkLst>
          <pc:docMk/>
          <pc:sldMk cId="1851560727" sldId="269"/>
        </pc:sldMkLst>
      </pc:sldChg>
      <pc:sldChg chg="add">
        <pc:chgData name="Scott Corio" userId="dbe1492c70b6d8a8" providerId="LiveId" clId="{F2557B7F-5A02-496A-B0D1-FE280F83EDF1}" dt="2025-04-08T23:29:53.493" v="501"/>
        <pc:sldMkLst>
          <pc:docMk/>
          <pc:sldMk cId="2537737396" sldId="270"/>
        </pc:sldMkLst>
      </pc:sldChg>
      <pc:sldChg chg="addSp delSp modSp new del mod modClrScheme chgLayout">
        <pc:chgData name="Scott Corio" userId="dbe1492c70b6d8a8" providerId="LiveId" clId="{F2557B7F-5A02-496A-B0D1-FE280F83EDF1}" dt="2025-04-08T23:05:54.934" v="34" actId="47"/>
        <pc:sldMkLst>
          <pc:docMk/>
          <pc:sldMk cId="1541742277" sldId="274"/>
        </pc:sldMkLst>
      </pc:sldChg>
      <pc:sldChg chg="add">
        <pc:chgData name="Scott Corio" userId="dbe1492c70b6d8a8" providerId="LiveId" clId="{F2557B7F-5A02-496A-B0D1-FE280F83EDF1}" dt="2025-04-08T23:23:45.480" v="416"/>
        <pc:sldMkLst>
          <pc:docMk/>
          <pc:sldMk cId="3196998712" sldId="275"/>
        </pc:sldMkLst>
      </pc:sldChg>
      <pc:sldChg chg="add">
        <pc:chgData name="Scott Corio" userId="dbe1492c70b6d8a8" providerId="LiveId" clId="{F2557B7F-5A02-496A-B0D1-FE280F83EDF1}" dt="2025-04-08T23:23:45.480" v="416"/>
        <pc:sldMkLst>
          <pc:docMk/>
          <pc:sldMk cId="877631751" sldId="276"/>
        </pc:sldMkLst>
      </pc:sldChg>
      <pc:sldChg chg="add">
        <pc:chgData name="Scott Corio" userId="dbe1492c70b6d8a8" providerId="LiveId" clId="{F2557B7F-5A02-496A-B0D1-FE280F83EDF1}" dt="2025-04-08T23:23:45.480" v="416"/>
        <pc:sldMkLst>
          <pc:docMk/>
          <pc:sldMk cId="69202449" sldId="277"/>
        </pc:sldMkLst>
      </pc:sldChg>
      <pc:sldChg chg="add">
        <pc:chgData name="Scott Corio" userId="dbe1492c70b6d8a8" providerId="LiveId" clId="{F2557B7F-5A02-496A-B0D1-FE280F83EDF1}" dt="2025-04-08T23:23:45.480" v="416"/>
        <pc:sldMkLst>
          <pc:docMk/>
          <pc:sldMk cId="2800987172" sldId="278"/>
        </pc:sldMkLst>
      </pc:sldChg>
      <pc:sldChg chg="modSp add mod modAnim">
        <pc:chgData name="Scott Corio" userId="dbe1492c70b6d8a8" providerId="LiveId" clId="{F2557B7F-5A02-496A-B0D1-FE280F83EDF1}" dt="2025-04-08T23:28:29.948" v="498"/>
        <pc:sldMkLst>
          <pc:docMk/>
          <pc:sldMk cId="1123620030" sldId="279"/>
        </pc:sldMkLst>
        <pc:spChg chg="mod">
          <ac:chgData name="Scott Corio" userId="dbe1492c70b6d8a8" providerId="LiveId" clId="{F2557B7F-5A02-496A-B0D1-FE280F83EDF1}" dt="2025-04-08T23:28:06.200" v="496" actId="20577"/>
          <ac:spMkLst>
            <pc:docMk/>
            <pc:sldMk cId="1123620030" sldId="279"/>
            <ac:spMk id="3" creationId="{BB7195AF-8D2B-818F-2071-3D230C4BB14C}"/>
          </ac:spMkLst>
        </pc:spChg>
      </pc:sldChg>
      <pc:sldChg chg="add">
        <pc:chgData name="Scott Corio" userId="dbe1492c70b6d8a8" providerId="LiveId" clId="{F2557B7F-5A02-496A-B0D1-FE280F83EDF1}" dt="2025-04-08T23:29:34.531" v="499"/>
        <pc:sldMkLst>
          <pc:docMk/>
          <pc:sldMk cId="536158943" sldId="281"/>
        </pc:sldMkLst>
      </pc:sldChg>
      <pc:sldChg chg="modSp add del mod modClrScheme modAnim chgLayout">
        <pc:chgData name="Scott Corio" userId="dbe1492c70b6d8a8" providerId="LiveId" clId="{F2557B7F-5A02-496A-B0D1-FE280F83EDF1}" dt="2025-04-08T23:09:04.417" v="75" actId="20577"/>
        <pc:sldMkLst>
          <pc:docMk/>
          <pc:sldMk cId="3200716049" sldId="282"/>
        </pc:sldMkLst>
        <pc:spChg chg="mod ord">
          <ac:chgData name="Scott Corio" userId="dbe1492c70b6d8a8" providerId="LiveId" clId="{F2557B7F-5A02-496A-B0D1-FE280F83EDF1}" dt="2025-04-08T23:06:03.027" v="44" actId="20577"/>
          <ac:spMkLst>
            <pc:docMk/>
            <pc:sldMk cId="3200716049" sldId="282"/>
            <ac:spMk id="4" creationId="{858DC31D-3421-4786-005A-E447343047F1}"/>
          </ac:spMkLst>
        </pc:spChg>
        <pc:spChg chg="mod ord">
          <ac:chgData name="Scott Corio" userId="dbe1492c70b6d8a8" providerId="LiveId" clId="{F2557B7F-5A02-496A-B0D1-FE280F83EDF1}" dt="2025-04-08T23:09:04.417" v="75" actId="20577"/>
          <ac:spMkLst>
            <pc:docMk/>
            <pc:sldMk cId="3200716049" sldId="282"/>
            <ac:spMk id="5" creationId="{1F7C03DF-F8A6-116C-1760-DACC05FABC5B}"/>
          </ac:spMkLst>
        </pc:spChg>
      </pc:sldChg>
      <pc:sldChg chg="modSp new mod">
        <pc:chgData name="Scott Corio" userId="dbe1492c70b6d8a8" providerId="LiveId" clId="{F2557B7F-5A02-496A-B0D1-FE280F83EDF1}" dt="2025-04-08T23:11:02.025" v="123" actId="403"/>
        <pc:sldMkLst>
          <pc:docMk/>
          <pc:sldMk cId="4213911323" sldId="283"/>
        </pc:sldMkLst>
        <pc:spChg chg="mod">
          <ac:chgData name="Scott Corio" userId="dbe1492c70b6d8a8" providerId="LiveId" clId="{F2557B7F-5A02-496A-B0D1-FE280F83EDF1}" dt="2025-04-08T23:10:56.723" v="119" actId="20577"/>
          <ac:spMkLst>
            <pc:docMk/>
            <pc:sldMk cId="4213911323" sldId="283"/>
            <ac:spMk id="2" creationId="{0454692A-77C6-3734-E845-A09821C3D5CE}"/>
          </ac:spMkLst>
        </pc:spChg>
        <pc:spChg chg="mod">
          <ac:chgData name="Scott Corio" userId="dbe1492c70b6d8a8" providerId="LiveId" clId="{F2557B7F-5A02-496A-B0D1-FE280F83EDF1}" dt="2025-04-08T23:11:02.025" v="123" actId="403"/>
          <ac:spMkLst>
            <pc:docMk/>
            <pc:sldMk cId="4213911323" sldId="283"/>
            <ac:spMk id="3" creationId="{C3255662-9294-28CB-BD22-3C8B61871FBE}"/>
          </ac:spMkLst>
        </pc:spChg>
      </pc:sldChg>
      <pc:sldChg chg="modSp add mod modClrScheme chgLayout">
        <pc:chgData name="Scott Corio" userId="dbe1492c70b6d8a8" providerId="LiveId" clId="{F2557B7F-5A02-496A-B0D1-FE280F83EDF1}" dt="2025-04-08T23:11:34.782" v="150" actId="20577"/>
        <pc:sldMkLst>
          <pc:docMk/>
          <pc:sldMk cId="425436379" sldId="284"/>
        </pc:sldMkLst>
        <pc:spChg chg="mod ord">
          <ac:chgData name="Scott Corio" userId="dbe1492c70b6d8a8" providerId="LiveId" clId="{F2557B7F-5A02-496A-B0D1-FE280F83EDF1}" dt="2025-04-08T23:11:34.782" v="150" actId="20577"/>
          <ac:spMkLst>
            <pc:docMk/>
            <pc:sldMk cId="425436379" sldId="284"/>
            <ac:spMk id="2" creationId="{5675CF49-322E-D5C4-629A-BC81F9C03D21}"/>
          </ac:spMkLst>
        </pc:spChg>
        <pc:graphicFrameChg chg="mod ord">
          <ac:chgData name="Scott Corio" userId="dbe1492c70b6d8a8" providerId="LiveId" clId="{F2557B7F-5A02-496A-B0D1-FE280F83EDF1}" dt="2025-04-08T23:11:20.740" v="125" actId="700"/>
          <ac:graphicFrameMkLst>
            <pc:docMk/>
            <pc:sldMk cId="425436379" sldId="284"/>
            <ac:graphicFrameMk id="6" creationId="{ECB2CA67-0DBA-AE45-038D-45A9154782C5}"/>
          </ac:graphicFrameMkLst>
        </pc:graphicFrameChg>
      </pc:sldChg>
      <pc:sldChg chg="addSp delSp modSp new del mod">
        <pc:chgData name="Scott Corio" userId="dbe1492c70b6d8a8" providerId="LiveId" clId="{F2557B7F-5A02-496A-B0D1-FE280F83EDF1}" dt="2025-04-08T23:24:03.181" v="417" actId="2696"/>
        <pc:sldMkLst>
          <pc:docMk/>
          <pc:sldMk cId="3511912285" sldId="285"/>
        </pc:sldMkLst>
      </pc:sldChg>
      <pc:sldChg chg="add">
        <pc:chgData name="Scott Corio" userId="dbe1492c70b6d8a8" providerId="LiveId" clId="{F2557B7F-5A02-496A-B0D1-FE280F83EDF1}" dt="2025-04-08T23:24:06.119" v="418"/>
        <pc:sldMkLst>
          <pc:docMk/>
          <pc:sldMk cId="4138488455" sldId="285"/>
        </pc:sldMkLst>
      </pc:sldChg>
      <pc:sldChg chg="addSp delSp modSp new mod">
        <pc:chgData name="Scott Corio" userId="dbe1492c70b6d8a8" providerId="LiveId" clId="{F2557B7F-5A02-496A-B0D1-FE280F83EDF1}" dt="2025-04-08T23:20:35.046" v="404" actId="1076"/>
        <pc:sldMkLst>
          <pc:docMk/>
          <pc:sldMk cId="1824391736" sldId="286"/>
        </pc:sldMkLst>
        <pc:spChg chg="mod">
          <ac:chgData name="Scott Corio" userId="dbe1492c70b6d8a8" providerId="LiveId" clId="{F2557B7F-5A02-496A-B0D1-FE280F83EDF1}" dt="2025-04-08T23:20:11.614" v="398" actId="20577"/>
          <ac:spMkLst>
            <pc:docMk/>
            <pc:sldMk cId="1824391736" sldId="286"/>
            <ac:spMk id="2" creationId="{0F58535F-98FA-1CC6-BA98-C40518DBC9EC}"/>
          </ac:spMkLst>
        </pc:spChg>
        <pc:picChg chg="add mod">
          <ac:chgData name="Scott Corio" userId="dbe1492c70b6d8a8" providerId="LiveId" clId="{F2557B7F-5A02-496A-B0D1-FE280F83EDF1}" dt="2025-04-08T23:20:35.046" v="404" actId="1076"/>
          <ac:picMkLst>
            <pc:docMk/>
            <pc:sldMk cId="1824391736" sldId="286"/>
            <ac:picMk id="4" creationId="{AA668259-2405-7D20-64DE-647D8EEE9F80}"/>
          </ac:picMkLst>
        </pc:picChg>
      </pc:sldChg>
      <pc:sldChg chg="new del">
        <pc:chgData name="Scott Corio" userId="dbe1492c70b6d8a8" providerId="LiveId" clId="{F2557B7F-5A02-496A-B0D1-FE280F83EDF1}" dt="2025-04-08T23:29:58.484" v="502" actId="47"/>
        <pc:sldMkLst>
          <pc:docMk/>
          <pc:sldMk cId="601786094" sldId="287"/>
        </pc:sldMkLst>
      </pc:sldChg>
      <pc:sldChg chg="add ord">
        <pc:chgData name="Scott Corio" userId="dbe1492c70b6d8a8" providerId="LiveId" clId="{F2557B7F-5A02-496A-B0D1-FE280F83EDF1}" dt="2025-04-08T23:21:09.278" v="408"/>
        <pc:sldMkLst>
          <pc:docMk/>
          <pc:sldMk cId="1945301955" sldId="288"/>
        </pc:sldMkLst>
      </pc:sldChg>
      <pc:sldChg chg="add">
        <pc:chgData name="Scott Corio" userId="dbe1492c70b6d8a8" providerId="LiveId" clId="{F2557B7F-5A02-496A-B0D1-FE280F83EDF1}" dt="2025-04-08T23:21:27.945" v="410"/>
        <pc:sldMkLst>
          <pc:docMk/>
          <pc:sldMk cId="3669455834" sldId="289"/>
        </pc:sldMkLst>
      </pc:sldChg>
      <pc:sldChg chg="add">
        <pc:chgData name="Scott Corio" userId="dbe1492c70b6d8a8" providerId="LiveId" clId="{F2557B7F-5A02-496A-B0D1-FE280F83EDF1}" dt="2025-04-08T23:22:08.258" v="415"/>
        <pc:sldMkLst>
          <pc:docMk/>
          <pc:sldMk cId="1758104927" sldId="290"/>
        </pc:sldMkLst>
      </pc:sldChg>
      <pc:sldChg chg="add del ord">
        <pc:chgData name="Scott Corio" userId="dbe1492c70b6d8a8" providerId="LiveId" clId="{F2557B7F-5A02-496A-B0D1-FE280F83EDF1}" dt="2025-04-08T23:21:58.959" v="414" actId="47"/>
        <pc:sldMkLst>
          <pc:docMk/>
          <pc:sldMk cId="2715166639" sldId="290"/>
        </pc:sldMkLst>
      </pc:sldChg>
      <pc:sldChg chg="add">
        <pc:chgData name="Scott Corio" userId="dbe1492c70b6d8a8" providerId="LiveId" clId="{F2557B7F-5A02-496A-B0D1-FE280F83EDF1}" dt="2025-04-08T23:22:08.258" v="415"/>
        <pc:sldMkLst>
          <pc:docMk/>
          <pc:sldMk cId="189874455" sldId="291"/>
        </pc:sldMkLst>
      </pc:sldChg>
    </pc:docChg>
  </pc:docChgLst>
  <pc:docChgLst>
    <pc:chgData name="Donnie Taylor" userId="1e43ce747ab79711" providerId="LiveId" clId="{CC63BCB1-FA91-470B-9A66-423D3820A811}"/>
    <pc:docChg chg="modSld">
      <pc:chgData name="Donnie Taylor" userId="1e43ce747ab79711" providerId="LiveId" clId="{CC63BCB1-FA91-470B-9A66-423D3820A811}" dt="2025-04-11T00:41:44.989" v="1"/>
      <pc:docMkLst>
        <pc:docMk/>
      </pc:docMkLst>
      <pc:sldChg chg="modAnim">
        <pc:chgData name="Donnie Taylor" userId="1e43ce747ab79711" providerId="LiveId" clId="{CC63BCB1-FA91-470B-9A66-423D3820A811}" dt="2025-04-11T00:41:44.989" v="1"/>
        <pc:sldMkLst>
          <pc:docMk/>
          <pc:sldMk cId="1945301955" sldId="288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 Chart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41D-4F35-BB15-46FFBA8B456D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41D-4F35-BB15-46FFBA8B456D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341D-4F35-BB15-46FFBA8B456D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341D-4F35-BB15-46FFBA8B456D}"/>
              </c:ext>
            </c:extLst>
          </c:dPt>
          <c:cat>
            <c:strRef>
              <c:f>Sheet1!$A$2:$A$5</c:f>
              <c:strCache>
                <c:ptCount val="2"/>
                <c:pt idx="0">
                  <c:v>Minority</c:v>
                </c:pt>
                <c:pt idx="1">
                  <c:v>Majority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12</c:v>
                </c:pt>
                <c:pt idx="1">
                  <c:v>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286-4282-8C66-C2AD6BD4DF8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egendEntry>
        <c:idx val="3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bg1"/>
                </a:solidFill>
              </a:rPr>
              <a:t>A</a:t>
            </a:r>
            <a:r>
              <a:rPr lang="en-US" baseline="0" dirty="0">
                <a:solidFill>
                  <a:schemeClr val="bg1"/>
                </a:solidFill>
              </a:rPr>
              <a:t> Measure of Donnie's Willpower</a:t>
            </a:r>
            <a:endParaRPr lang="en-US" dirty="0">
              <a:solidFill>
                <a:schemeClr val="bg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Times Donnie Said He Would Not Go to IHop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Monday</c:v>
                </c:pt>
                <c:pt idx="1">
                  <c:v>Tuesday</c:v>
                </c:pt>
                <c:pt idx="2">
                  <c:v>Wednesday</c:v>
                </c:pt>
                <c:pt idx="3">
                  <c:v>Thursday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15</c:v>
                </c:pt>
                <c:pt idx="2">
                  <c:v>5</c:v>
                </c:pt>
                <c:pt idx="3">
                  <c:v>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9E9-4E1D-A283-24FBE62F765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Times Donnie Went to IHop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Monday</c:v>
                </c:pt>
                <c:pt idx="1">
                  <c:v>Tuesday</c:v>
                </c:pt>
                <c:pt idx="2">
                  <c:v>Wednesday</c:v>
                </c:pt>
                <c:pt idx="3">
                  <c:v>Thursday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9E9-4E1D-A283-24FBE62F765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Times Greg Went to IHop</c:v>
                </c:pt>
              </c:strCache>
            </c:strRef>
          </c:tx>
          <c:spPr>
            <a:ln w="28575" cap="rnd">
              <a:solidFill>
                <a:srgbClr val="00B0F0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Monday</c:v>
                </c:pt>
                <c:pt idx="1">
                  <c:v>Tuesday</c:v>
                </c:pt>
                <c:pt idx="2">
                  <c:v>Wednesday</c:v>
                </c:pt>
                <c:pt idx="3">
                  <c:v>Thursday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1</c:v>
                </c:pt>
                <c:pt idx="1">
                  <c:v>1</c:v>
                </c:pt>
                <c:pt idx="2">
                  <c:v>0</c:v>
                </c:pt>
                <c:pt idx="3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9E9-4E1D-A283-24FBE62F765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218104431"/>
        <c:axId val="1852123840"/>
      </c:lineChart>
      <c:catAx>
        <c:axId val="121810443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52123840"/>
        <c:crosses val="autoZero"/>
        <c:auto val="1"/>
        <c:lblAlgn val="ctr"/>
        <c:lblOffset val="100"/>
        <c:noMultiLvlLbl val="0"/>
      </c:catAx>
      <c:valAx>
        <c:axId val="18521238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810443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4BF3F78-6747-4CF6-D4DC-DEFE28D21EA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572C17-8470-2841-9099-67D81DF02C1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FB3F25-3B88-4045-BECF-24ED6A23C420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5601DD-8539-87CD-22EB-DA526B518A7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F9B7FF-1EC3-B12D-AC4F-7A8819F9D88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0E7139-5889-4513-81FD-9C487FEC3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6821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jpg>
</file>

<file path=ppt/media/image17.sv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26.jpg>
</file>

<file path=ppt/media/image27.jpe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svg>
</file>

<file path=ppt/media/image41.png>
</file>

<file path=ppt/media/image42.png>
</file>

<file path=ppt/media/image43.png>
</file>

<file path=ppt/media/image44.png>
</file>

<file path=ppt/media/image45.jpeg>
</file>

<file path=ppt/media/image46.jpeg>
</file>

<file path=ppt/media/image47.png>
</file>

<file path=ppt/media/image48.svg>
</file>

<file path=ppt/media/image49.png>
</file>

<file path=ppt/media/image5.jpg>
</file>

<file path=ppt/media/image50.jpeg>
</file>

<file path=ppt/media/image51.jpeg>
</file>

<file path=ppt/media/image51.png>
</file>

<file path=ppt/media/image52.jpg>
</file>

<file path=ppt/media/image53.png>
</file>

<file path=ppt/media/image54.png>
</file>

<file path=ppt/media/image55.jpg>
</file>

<file path=ppt/media/image56.jpg>
</file>

<file path=ppt/media/image57.jpg>
</file>

<file path=ppt/media/image58.jpg>
</file>

<file path=ppt/media/image59.png>
</file>

<file path=ppt/media/image6.png>
</file>

<file path=ppt/media/image60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7.jpeg"/><Relationship Id="rId4" Type="http://schemas.openxmlformats.org/officeDocument/2006/relationships/image" Target="../media/image26.jp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svg"/><Relationship Id="rId13" Type="http://schemas.openxmlformats.org/officeDocument/2006/relationships/image" Target="../media/image38.png"/><Relationship Id="rId18" Type="http://schemas.openxmlformats.org/officeDocument/2006/relationships/image" Target="../media/image43.png"/><Relationship Id="rId3" Type="http://schemas.openxmlformats.org/officeDocument/2006/relationships/image" Target="../media/image10.png"/><Relationship Id="rId7" Type="http://schemas.openxmlformats.org/officeDocument/2006/relationships/image" Target="../media/image32.png"/><Relationship Id="rId12" Type="http://schemas.openxmlformats.org/officeDocument/2006/relationships/image" Target="../media/image37.png"/><Relationship Id="rId17" Type="http://schemas.openxmlformats.org/officeDocument/2006/relationships/image" Target="../media/image42.png"/><Relationship Id="rId2" Type="http://schemas.openxmlformats.org/officeDocument/2006/relationships/image" Target="../media/image28.png"/><Relationship Id="rId16" Type="http://schemas.openxmlformats.org/officeDocument/2006/relationships/image" Target="../media/image4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1.png"/><Relationship Id="rId11" Type="http://schemas.openxmlformats.org/officeDocument/2006/relationships/image" Target="../media/image36.png"/><Relationship Id="rId5" Type="http://schemas.openxmlformats.org/officeDocument/2006/relationships/image" Target="../media/image30.png"/><Relationship Id="rId15" Type="http://schemas.openxmlformats.org/officeDocument/2006/relationships/image" Target="../media/image40.svg"/><Relationship Id="rId10" Type="http://schemas.openxmlformats.org/officeDocument/2006/relationships/image" Target="../media/image35.png"/><Relationship Id="rId19" Type="http://schemas.openxmlformats.org/officeDocument/2006/relationships/image" Target="../media/image44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Relationship Id="rId14" Type="http://schemas.openxmlformats.org/officeDocument/2006/relationships/image" Target="../media/image39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png"/><Relationship Id="rId4" Type="http://schemas.openxmlformats.org/officeDocument/2006/relationships/image" Target="../media/image12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svg"/><Relationship Id="rId4" Type="http://schemas.openxmlformats.org/officeDocument/2006/relationships/image" Target="../media/image1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svg"/><Relationship Id="rId4" Type="http://schemas.openxmlformats.org/officeDocument/2006/relationships/image" Target="../media/image1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8B2AB-1AF2-C3EC-A0DA-7900482B4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682"/>
            <a:ext cx="9144000" cy="23066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AC045E-7E31-838B-3E84-BF7CAB2CBC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490281"/>
            <a:ext cx="9144000" cy="142023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C1C6F0CE-A001-978A-D698-EB6C97BB9BA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2310319"/>
            <a:ext cx="12192000" cy="734379"/>
          </a:xfrm>
          <a:prstGeom prst="rect">
            <a:avLst/>
          </a:prstGeom>
        </p:spPr>
      </p:pic>
      <p:pic>
        <p:nvPicPr>
          <p:cNvPr id="11" name="Picture 10" descr="A red and black logo&#10;&#10;Description automatically generated">
            <a:extLst>
              <a:ext uri="{FF2B5EF4-FFF2-40B4-BE49-F238E27FC236}">
                <a16:creationId xmlns:a16="http://schemas.microsoft.com/office/drawing/2014/main" id="{29BE2BE2-9E00-CB03-72C1-FF931FB7228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81552" y="3910518"/>
            <a:ext cx="4998416" cy="2858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636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3096-6483-1CC6-4263-E4B2B2BA6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1DBF5-0D97-AF7D-8580-655BDCEA96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CF4BF5-B720-F392-649B-33EED0985E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MMS Logo">
            <a:extLst>
              <a:ext uri="{FF2B5EF4-FFF2-40B4-BE49-F238E27FC236}">
                <a16:creationId xmlns:a16="http://schemas.microsoft.com/office/drawing/2014/main" id="{871BDB1C-D88C-7CC2-5D66-47039F15389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8391" y="5958516"/>
            <a:ext cx="1596375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704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4D4F0-46DF-66A6-26A5-6711090CE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114DA3-16F3-B40E-F37B-43106F3CF9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123AD4-4C10-E69E-AE5E-B65F2FA789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MMS Logo">
            <a:extLst>
              <a:ext uri="{FF2B5EF4-FFF2-40B4-BE49-F238E27FC236}">
                <a16:creationId xmlns:a16="http://schemas.microsoft.com/office/drawing/2014/main" id="{BEAC8699-2117-4549-6791-6D861DDBC8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3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600" y="5943600"/>
            <a:ext cx="1596375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0128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shing Session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F35B8D6-9517-5561-1A39-7570B0E8347C}"/>
              </a:ext>
            </a:extLst>
          </p:cNvPr>
          <p:cNvSpPr txBox="1"/>
          <p:nvPr userDrawn="1"/>
        </p:nvSpPr>
        <p:spPr>
          <a:xfrm>
            <a:off x="185370" y="1771650"/>
            <a:ext cx="1182125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3200" b="1" dirty="0">
              <a:solidFill>
                <a:schemeClr val="bg1"/>
              </a:solidFill>
            </a:endParaRPr>
          </a:p>
          <a:p>
            <a:pPr algn="ctr"/>
            <a:endParaRPr lang="en-US" sz="3200" b="1" dirty="0">
              <a:solidFill>
                <a:schemeClr val="bg1"/>
              </a:solidFill>
            </a:endParaRPr>
          </a:p>
          <a:p>
            <a:pPr algn="ctr"/>
            <a:r>
              <a:rPr lang="en-US" sz="3200" b="1" dirty="0">
                <a:solidFill>
                  <a:schemeClr val="bg1"/>
                </a:solidFill>
              </a:rPr>
              <a:t>Be sure to find Wally and sign up for 1:1 time with a speaker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</a:rPr>
              <a:t>If you’d like to CATCH us for a session, we are scheduled as follows: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707659-3321-D6DA-F529-94F5D9E8B009}"/>
              </a:ext>
            </a:extLst>
          </p:cNvPr>
          <p:cNvSpPr txBox="1"/>
          <p:nvPr userDrawn="1"/>
        </p:nvSpPr>
        <p:spPr>
          <a:xfrm>
            <a:off x="304067" y="-30773"/>
            <a:ext cx="115838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Fishing Sessions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A4C11E-CC61-A091-8788-0C687EF889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7050" y="3903175"/>
            <a:ext cx="11161713" cy="24717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FC24E9-286F-9AE0-7335-AC9FA823D9DD}"/>
              </a:ext>
            </a:extLst>
          </p:cNvPr>
          <p:cNvSpPr txBox="1"/>
          <p:nvPr userDrawn="1"/>
        </p:nvSpPr>
        <p:spPr>
          <a:xfrm>
            <a:off x="131884" y="6323563"/>
            <a:ext cx="119267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>
                <a:solidFill>
                  <a:schemeClr val="bg1"/>
                </a:solidFill>
              </a:rPr>
              <a:t>ALSO, Please be sure to leave feedback for your sessions on Sched!</a:t>
            </a:r>
          </a:p>
        </p:txBody>
      </p:sp>
    </p:spTree>
    <p:extLst>
      <p:ext uri="{BB962C8B-B14F-4D97-AF65-F5344CB8AC3E}">
        <p14:creationId xmlns:p14="http://schemas.microsoft.com/office/powerpoint/2010/main" val="39071544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ve the Date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MMS MOA">
            <a:extLst>
              <a:ext uri="{FF2B5EF4-FFF2-40B4-BE49-F238E27FC236}">
                <a16:creationId xmlns:a16="http://schemas.microsoft.com/office/drawing/2014/main" id="{9CE8F994-3F43-B6B2-27DC-2BA65CDAD3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15652" y="1956816"/>
            <a:ext cx="2971800" cy="29803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828A95-6D43-E388-3D4E-E5117E2A09F8}"/>
              </a:ext>
            </a:extLst>
          </p:cNvPr>
          <p:cNvSpPr txBox="1"/>
          <p:nvPr userDrawn="1"/>
        </p:nvSpPr>
        <p:spPr>
          <a:xfrm>
            <a:off x="755363" y="1488483"/>
            <a:ext cx="29732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12-15 Oct. 2025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F11CDB-CD01-841A-69AB-B3D3A5872802}"/>
              </a:ext>
            </a:extLst>
          </p:cNvPr>
          <p:cNvSpPr txBox="1"/>
          <p:nvPr userDrawn="1"/>
        </p:nvSpPr>
        <p:spPr>
          <a:xfrm>
            <a:off x="8431814" y="1488483"/>
            <a:ext cx="295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Oct 25-28, 2026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699D8C-C70E-FE1E-2A0F-D2D47884EE8D}"/>
              </a:ext>
            </a:extLst>
          </p:cNvPr>
          <p:cNvSpPr/>
          <p:nvPr userDrawn="1"/>
        </p:nvSpPr>
        <p:spPr>
          <a:xfrm>
            <a:off x="3183119" y="230806"/>
            <a:ext cx="5825762" cy="1200329"/>
          </a:xfrm>
          <a:prstGeom prst="rect">
            <a:avLst/>
          </a:prstGeom>
          <a:noFill/>
        </p:spPr>
        <p:txBody>
          <a:bodyPr vert="horz" wrap="none" lIns="91440" tIns="45720" rIns="91440" bIns="45720">
            <a:spAutoFit/>
          </a:bodyPr>
          <a:lstStyle/>
          <a:p>
            <a:pPr algn="ctr"/>
            <a:r>
              <a:rPr lang="en-US" sz="7200" b="1" u="none" cap="none" spc="0" baseline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Save the Dates</a:t>
            </a:r>
          </a:p>
        </p:txBody>
      </p:sp>
      <p:pic>
        <p:nvPicPr>
          <p:cNvPr id="7" name="Picture 6" descr="MMS Music City Edition">
            <a:extLst>
              <a:ext uri="{FF2B5EF4-FFF2-40B4-BE49-F238E27FC236}">
                <a16:creationId xmlns:a16="http://schemas.microsoft.com/office/drawing/2014/main" id="{E2832214-9DA1-42E5-8B1F-2472EBF4575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9490" y="1950148"/>
            <a:ext cx="2971800" cy="2971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407CC49-AA2C-0E73-1A86-E77BA5C7526E}"/>
              </a:ext>
            </a:extLst>
          </p:cNvPr>
          <p:cNvSpPr txBox="1"/>
          <p:nvPr userDrawn="1"/>
        </p:nvSpPr>
        <p:spPr>
          <a:xfrm>
            <a:off x="4671628" y="1492834"/>
            <a:ext cx="295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May 3-7, 2026</a:t>
            </a:r>
          </a:p>
        </p:txBody>
      </p:sp>
      <p:pic>
        <p:nvPicPr>
          <p:cNvPr id="3" name="Picture 2" descr="MMS Midway Edition">
            <a:extLst>
              <a:ext uri="{FF2B5EF4-FFF2-40B4-BE49-F238E27FC236}">
                <a16:creationId xmlns:a16="http://schemas.microsoft.com/office/drawing/2014/main" id="{8B215CFB-5943-4CED-D76A-205635A4884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3900" y="1972443"/>
            <a:ext cx="2964728" cy="2964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5928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Closing"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MS Logo">
            <a:extLst>
              <a:ext uri="{FF2B5EF4-FFF2-40B4-BE49-F238E27FC236}">
                <a16:creationId xmlns:a16="http://schemas.microsoft.com/office/drawing/2014/main" id="{7874FAA7-EB4D-5A79-909E-CB927AFCC6F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65937" y="2259342"/>
            <a:ext cx="2743200" cy="157129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0141027-F066-B9AE-93FD-9C9448960CDB}"/>
              </a:ext>
            </a:extLst>
          </p:cNvPr>
          <p:cNvSpPr/>
          <p:nvPr userDrawn="1"/>
        </p:nvSpPr>
        <p:spPr>
          <a:xfrm>
            <a:off x="159558" y="43635"/>
            <a:ext cx="5836791" cy="1200329"/>
          </a:xfrm>
          <a:prstGeom prst="rect">
            <a:avLst/>
          </a:prstGeom>
          <a:noFill/>
        </p:spPr>
        <p:txBody>
          <a:bodyPr vert="horz" wrap="none" lIns="91440" tIns="45720" rIns="91440" bIns="45720">
            <a:spAutoFit/>
          </a:bodyPr>
          <a:lstStyle/>
          <a:p>
            <a:pPr algn="ctr"/>
            <a:r>
              <a:rPr lang="en-US" sz="7200" b="1" u="none" cap="none" spc="0" baseline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Extended Q&amp;A</a:t>
            </a:r>
          </a:p>
        </p:txBody>
      </p:sp>
      <p:pic>
        <p:nvPicPr>
          <p:cNvPr id="11" name="Picture 10" descr="Patch My PC">
            <a:extLst>
              <a:ext uri="{FF2B5EF4-FFF2-40B4-BE49-F238E27FC236}">
                <a16:creationId xmlns:a16="http://schemas.microsoft.com/office/drawing/2014/main" id="{F837D305-2B1E-D93E-4951-99C287BF88B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84971" y="4044020"/>
            <a:ext cx="1258699" cy="914400"/>
          </a:xfrm>
          <a:prstGeom prst="rect">
            <a:avLst/>
          </a:prstGeom>
        </p:spPr>
      </p:pic>
      <p:pic>
        <p:nvPicPr>
          <p:cNvPr id="19" name="Picture 18" descr="Microsoft">
            <a:extLst>
              <a:ext uri="{FF2B5EF4-FFF2-40B4-BE49-F238E27FC236}">
                <a16:creationId xmlns:a16="http://schemas.microsoft.com/office/drawing/2014/main" id="{F1B0E5FC-C842-2CF5-F268-35CF4E989D6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82518" y="4897480"/>
            <a:ext cx="2244144" cy="1005840"/>
          </a:xfrm>
          <a:prstGeom prst="rect">
            <a:avLst/>
          </a:prstGeom>
        </p:spPr>
      </p:pic>
      <p:pic>
        <p:nvPicPr>
          <p:cNvPr id="9" name="Picture 8" descr="A black and white logo&#10;&#10;Description automatically generated with low confidence">
            <a:extLst>
              <a:ext uri="{FF2B5EF4-FFF2-40B4-BE49-F238E27FC236}">
                <a16:creationId xmlns:a16="http://schemas.microsoft.com/office/drawing/2014/main" id="{9152F94A-4D91-121D-CEB4-524094EE7D95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86983" y="4135460"/>
            <a:ext cx="731520" cy="731520"/>
          </a:xfrm>
          <a:prstGeom prst="rect">
            <a:avLst/>
          </a:prstGeom>
        </p:spPr>
      </p:pic>
      <p:pic>
        <p:nvPicPr>
          <p:cNvPr id="17" name="Graphic 16" descr="2Pint Software">
            <a:extLst>
              <a:ext uri="{FF2B5EF4-FFF2-40B4-BE49-F238E27FC236}">
                <a16:creationId xmlns:a16="http://schemas.microsoft.com/office/drawing/2014/main" id="{67F8DDDD-DFAE-B059-F17D-48D5058DC49B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388087" y="4306910"/>
            <a:ext cx="1554480" cy="388620"/>
          </a:xfrm>
          <a:prstGeom prst="rect">
            <a:avLst/>
          </a:prstGeom>
        </p:spPr>
      </p:pic>
      <p:pic>
        <p:nvPicPr>
          <p:cNvPr id="13" name="Picture 12" descr="A grey rectangle with white and blue text&#10;&#10;Description automatically generated">
            <a:extLst>
              <a:ext uri="{FF2B5EF4-FFF2-40B4-BE49-F238E27FC236}">
                <a16:creationId xmlns:a16="http://schemas.microsoft.com/office/drawing/2014/main" id="{27436F92-854C-BEE9-ECD2-98D939DF1B93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2188" y="5171800"/>
            <a:ext cx="1188721" cy="457200"/>
          </a:xfrm>
          <a:prstGeom prst="rect">
            <a:avLst/>
          </a:prstGeom>
        </p:spPr>
      </p:pic>
      <p:pic>
        <p:nvPicPr>
          <p:cNvPr id="20" name="Picture 19" descr="A black and white logo&#10;&#10;Description automatically generated">
            <a:extLst>
              <a:ext uri="{FF2B5EF4-FFF2-40B4-BE49-F238E27FC236}">
                <a16:creationId xmlns:a16="http://schemas.microsoft.com/office/drawing/2014/main" id="{70C1D7FD-CF3B-5E3C-F668-5241BE18643A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1286" y="6172200"/>
            <a:ext cx="1143367" cy="457200"/>
          </a:xfrm>
          <a:prstGeom prst="rect">
            <a:avLst/>
          </a:prstGeom>
        </p:spPr>
      </p:pic>
      <p:pic>
        <p:nvPicPr>
          <p:cNvPr id="29" name="Picture 28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75392E0A-C0E2-C291-444E-C2565C6FA049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26846" y="6195695"/>
            <a:ext cx="901452" cy="410211"/>
          </a:xfrm>
          <a:prstGeom prst="rect">
            <a:avLst/>
          </a:prstGeom>
        </p:spPr>
      </p:pic>
      <p:pic>
        <p:nvPicPr>
          <p:cNvPr id="35" name="Picture 34" descr="A white circle with orange arrow and text&#10;&#10;Description automatically generated">
            <a:extLst>
              <a:ext uri="{FF2B5EF4-FFF2-40B4-BE49-F238E27FC236}">
                <a16:creationId xmlns:a16="http://schemas.microsoft.com/office/drawing/2014/main" id="{C9BC325D-6EE6-A42A-3C7C-3C2402F596A3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96059" y="5004002"/>
            <a:ext cx="792796" cy="792796"/>
          </a:xfrm>
          <a:prstGeom prst="rect">
            <a:avLst/>
          </a:prstGeom>
        </p:spPr>
      </p:pic>
      <p:pic>
        <p:nvPicPr>
          <p:cNvPr id="4" name="Picture 3" descr="A black and white logo&#10;&#10;Description automatically generated">
            <a:extLst>
              <a:ext uri="{FF2B5EF4-FFF2-40B4-BE49-F238E27FC236}">
                <a16:creationId xmlns:a16="http://schemas.microsoft.com/office/drawing/2014/main" id="{385398DA-D502-19CD-EC19-BB63F64512CF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62919" y="4287997"/>
            <a:ext cx="1828800" cy="426447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FFA7C4B9-2FE7-03A8-4C46-F9FB648245F6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143670" y="5286100"/>
            <a:ext cx="1503922" cy="228600"/>
          </a:xfrm>
          <a:prstGeom prst="rect">
            <a:avLst/>
          </a:prstGeom>
        </p:spPr>
      </p:pic>
      <p:pic>
        <p:nvPicPr>
          <p:cNvPr id="33" name="Picture 32" descr="A logo with white text&#10;&#10;Description automatically generated">
            <a:extLst>
              <a:ext uri="{FF2B5EF4-FFF2-40B4-BE49-F238E27FC236}">
                <a16:creationId xmlns:a16="http://schemas.microsoft.com/office/drawing/2014/main" id="{183011D5-C6F7-DA00-67E6-8875D9BC1E26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7628" y="5943600"/>
            <a:ext cx="914400" cy="914400"/>
          </a:xfrm>
          <a:prstGeom prst="rect">
            <a:avLst/>
          </a:prstGeom>
        </p:spPr>
      </p:pic>
      <p:pic>
        <p:nvPicPr>
          <p:cNvPr id="6" name="Picture 5" descr="A picture containing logo&#10;&#10;Description automatically generated">
            <a:extLst>
              <a:ext uri="{FF2B5EF4-FFF2-40B4-BE49-F238E27FC236}">
                <a16:creationId xmlns:a16="http://schemas.microsoft.com/office/drawing/2014/main" id="{5FAC9FF6-3344-53B0-ED7E-28F6FA59D0B4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074" y="4278412"/>
            <a:ext cx="1554480" cy="445617"/>
          </a:xfrm>
          <a:prstGeom prst="rect">
            <a:avLst/>
          </a:prstGeom>
        </p:spPr>
      </p:pic>
      <p:pic>
        <p:nvPicPr>
          <p:cNvPr id="22" name="Picture 21" descr="A blue logo with white text&#10;&#10;Description automatically generated">
            <a:extLst>
              <a:ext uri="{FF2B5EF4-FFF2-40B4-BE49-F238E27FC236}">
                <a16:creationId xmlns:a16="http://schemas.microsoft.com/office/drawing/2014/main" id="{469B32A5-A67E-EC47-BCAE-A83C9B992371}"/>
              </a:ext>
            </a:extLst>
          </p:cNvPr>
          <p:cNvPicPr>
            <a:picLocks noChangeAspect="1"/>
          </p:cNvPicPr>
          <p:nvPr userDrawn="1"/>
        </p:nvPicPr>
        <p:blipFill>
          <a:blip r:embed="rId1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99194" y="6035040"/>
            <a:ext cx="870599" cy="73152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8023378-D629-FEFF-9D58-B44519B4966C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975549" y="6035040"/>
            <a:ext cx="1154387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0197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fishing on a dock&#10;&#10;Description automatically generated">
            <a:extLst>
              <a:ext uri="{FF2B5EF4-FFF2-40B4-BE49-F238E27FC236}">
                <a16:creationId xmlns:a16="http://schemas.microsoft.com/office/drawing/2014/main" id="{1D53B5BB-0920-2959-5980-0B2CCAEDEEB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0F2FDBB-FB45-8FD2-5F71-DB342D59755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6859" y="1581880"/>
            <a:ext cx="2703513" cy="253841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B765F7A9-F279-484D-0F3B-4BB46B514D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114594" y="1579653"/>
            <a:ext cx="2703513" cy="253841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F6FE98B-7FAF-CBE0-DE78-7629C4DAC585}"/>
              </a:ext>
            </a:extLst>
          </p:cNvPr>
          <p:cNvSpPr/>
          <p:nvPr userDrawn="1"/>
        </p:nvSpPr>
        <p:spPr>
          <a:xfrm>
            <a:off x="4293904" y="195263"/>
            <a:ext cx="3604192" cy="1200329"/>
          </a:xfrm>
          <a:prstGeom prst="rect">
            <a:avLst/>
          </a:prstGeom>
          <a:noFill/>
        </p:spPr>
        <p:txBody>
          <a:bodyPr vert="horz" wrap="none" lIns="91440" tIns="45720" rIns="91440" bIns="45720">
            <a:spAutoFit/>
          </a:bodyPr>
          <a:lstStyle/>
          <a:p>
            <a:pPr algn="ctr"/>
            <a:r>
              <a:rPr lang="en-US" sz="7200" b="1" u="none" cap="none" spc="0" baseline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Speakers</a:t>
            </a:r>
          </a:p>
        </p:txBody>
      </p:sp>
      <p:pic>
        <p:nvPicPr>
          <p:cNvPr id="11" name="Graphic 10" descr="Radio microphone with solid fill">
            <a:extLst>
              <a:ext uri="{FF2B5EF4-FFF2-40B4-BE49-F238E27FC236}">
                <a16:creationId xmlns:a16="http://schemas.microsoft.com/office/drawing/2014/main" id="{081F717A-90EF-F96A-D83B-54E6307A315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59804" y="338227"/>
            <a:ext cx="914400" cy="914400"/>
          </a:xfrm>
          <a:prstGeom prst="rect">
            <a:avLst/>
          </a:prstGeo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E8946D3-04F0-0641-9424-10E785AD737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39693" y="4206239"/>
            <a:ext cx="4572000" cy="457200"/>
          </a:xfrm>
        </p:spPr>
        <p:txBody>
          <a:bodyPr/>
          <a:lstStyle>
            <a:lvl1pPr marL="0" indent="0" algn="ctr">
              <a:buFontTx/>
              <a:buNone/>
              <a:defRPr b="1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1 Name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4E852539-A3B0-BF16-FE8E-4CC8EFF8ACE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68867" y="4206239"/>
            <a:ext cx="4572000" cy="457200"/>
          </a:xfrm>
        </p:spPr>
        <p:txBody>
          <a:bodyPr/>
          <a:lstStyle>
            <a:lvl1pPr marL="0" indent="0" algn="ctr">
              <a:buFontTx/>
              <a:buNone/>
              <a:defRPr b="1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2 Name</a:t>
            </a:r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F8B8F0D3-A682-04D8-7E0B-F26D56163F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39693" y="5303520"/>
            <a:ext cx="4572000" cy="91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4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1 contact info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A3D27F1E-071E-F20C-9FA4-6FF3260A11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80307" y="5303520"/>
            <a:ext cx="4572000" cy="914400"/>
          </a:xfrm>
        </p:spPr>
        <p:txBody>
          <a:bodyPr/>
          <a:lstStyle>
            <a:lvl1pPr marL="0" indent="0" algn="ctr">
              <a:buFontTx/>
              <a:buNone/>
              <a:defRPr sz="24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2 contact info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725C257A-1E0B-90CB-FDAB-F164B5FB84B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39693" y="4754880"/>
            <a:ext cx="4572000" cy="4572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4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1 info</a:t>
            </a:r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F028274B-3D73-8DB7-57F5-8758A576159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80350" y="4754880"/>
            <a:ext cx="4572000" cy="4572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4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2 info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E3E2B6C-976C-B840-C89F-B4F3065660F9}"/>
              </a:ext>
            </a:extLst>
          </p:cNvPr>
          <p:cNvSpPr/>
          <p:nvPr userDrawn="1"/>
        </p:nvSpPr>
        <p:spPr>
          <a:xfrm>
            <a:off x="2286669" y="6401767"/>
            <a:ext cx="7618661" cy="25938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Can’t see our slides? Can’t hear? Need to repeat the question? Call us out!</a:t>
            </a:r>
          </a:p>
        </p:txBody>
      </p:sp>
      <p:pic>
        <p:nvPicPr>
          <p:cNvPr id="7" name="MMS" descr="A red and black logo&#10;&#10;Description automatically generated">
            <a:extLst>
              <a:ext uri="{FF2B5EF4-FFF2-40B4-BE49-F238E27FC236}">
                <a16:creationId xmlns:a16="http://schemas.microsoft.com/office/drawing/2014/main" id="{043E37BF-9604-7220-A931-A7BC5D053E6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6245352"/>
            <a:ext cx="1071259" cy="61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939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F2B3F-34C9-5D81-3C0A-03B2A2A13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A0340-D9A2-712E-B180-063953253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MMS" descr="MMS Logo">
            <a:extLst>
              <a:ext uri="{FF2B5EF4-FFF2-40B4-BE49-F238E27FC236}">
                <a16:creationId xmlns:a16="http://schemas.microsoft.com/office/drawing/2014/main" id="{B20E1BA0-F24A-EC19-2D43-C2AEF38D6F0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6220684"/>
            <a:ext cx="1069571" cy="612648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13F5F04C-5E3E-333C-217E-CEBF980C8D1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1258200"/>
            <a:ext cx="12192000" cy="64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940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F2B3F-34C9-5D81-3C0A-03B2A2A13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A0340-D9A2-712E-B180-063953253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13F5F04C-5E3E-333C-217E-CEBF980C8D1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1258200"/>
            <a:ext cx="12192000" cy="645279"/>
          </a:xfrm>
          <a:prstGeom prst="rect">
            <a:avLst/>
          </a:prstGeom>
        </p:spPr>
      </p:pic>
      <p:pic>
        <p:nvPicPr>
          <p:cNvPr id="9" name="Picture 8" descr="A red and black logo&#10;&#10;Description automatically generated">
            <a:extLst>
              <a:ext uri="{FF2B5EF4-FFF2-40B4-BE49-F238E27FC236}">
                <a16:creationId xmlns:a16="http://schemas.microsoft.com/office/drawing/2014/main" id="{858ADF9C-553E-D4C9-65AD-8E508EBA9E1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41528"/>
            <a:ext cx="1077946" cy="61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8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 Header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65EE4-0A4A-2B2C-119B-2F341C139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4408" y="1700011"/>
            <a:ext cx="7933041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11DF5D-CB3B-BA76-1722-DD0D7E780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14408" y="4579736"/>
            <a:ext cx="793304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 descr="MMS Logo">
            <a:extLst>
              <a:ext uri="{FF2B5EF4-FFF2-40B4-BE49-F238E27FC236}">
                <a16:creationId xmlns:a16="http://schemas.microsoft.com/office/drawing/2014/main" id="{7A94F116-969A-0346-AE10-98CF6F785B0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829" y="5943600"/>
            <a:ext cx="1596375" cy="9144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EF6BDD6-65D1-E9C5-ACC8-28AEF699CDAA}"/>
              </a:ext>
            </a:extLst>
          </p:cNvPr>
          <p:cNvSpPr/>
          <p:nvPr userDrawn="1"/>
        </p:nvSpPr>
        <p:spPr>
          <a:xfrm>
            <a:off x="1173627" y="2090755"/>
            <a:ext cx="1661993" cy="3376886"/>
          </a:xfrm>
          <a:prstGeom prst="rect">
            <a:avLst/>
          </a:prstGeom>
          <a:noFill/>
        </p:spPr>
        <p:txBody>
          <a:bodyPr vert="vert270" wrap="none" lIns="91440" tIns="45720" rIns="91440" bIns="45720">
            <a:spAutoFit/>
          </a:bodyPr>
          <a:lstStyle/>
          <a:p>
            <a:pPr algn="ctr"/>
            <a:r>
              <a:rPr lang="en-US" sz="9600" b="1" u="none" cap="none" spc="0" baseline="0" dirty="0">
                <a:ln w="0"/>
                <a:solidFill>
                  <a:schemeClr val="bg1">
                    <a:alpha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60278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fishing on a dock&#10;&#10;Description automatically generated">
            <a:extLst>
              <a:ext uri="{FF2B5EF4-FFF2-40B4-BE49-F238E27FC236}">
                <a16:creationId xmlns:a16="http://schemas.microsoft.com/office/drawing/2014/main" id="{410ECC38-428B-CAAF-46A5-2A527D0194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38" y="-45720"/>
            <a:ext cx="12161521" cy="69494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72CA98-158E-037A-C94E-E38DC5348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DAACDB-B0A5-F82A-E06F-F66C4B0C2D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98060"/>
            <a:ext cx="5181600" cy="46789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BF707E-1F23-C8BE-85CC-91A13D768C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98060"/>
            <a:ext cx="5181600" cy="46789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 descr="MMS Logo">
            <a:extLst>
              <a:ext uri="{FF2B5EF4-FFF2-40B4-BE49-F238E27FC236}">
                <a16:creationId xmlns:a16="http://schemas.microsoft.com/office/drawing/2014/main" id="{2A1EA3AB-2287-A909-3F79-BFFF9117BFC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012" y="5943600"/>
            <a:ext cx="1596375" cy="9144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004620A-8B56-621C-CE78-C55792A93B3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1258200"/>
            <a:ext cx="12192000" cy="64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881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43FC6-9D49-7EE7-65B3-940E59809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79552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8AD4CF-A6B7-AD69-E2EF-D5CF1E53C0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515787"/>
            <a:ext cx="5157787" cy="48523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D8C1A2-5CFB-9DDA-598C-3D6E4DB535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091448"/>
            <a:ext cx="5157787" cy="4098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D7FFAF-6DE1-D7D2-9D0C-7DA4C93200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15787"/>
            <a:ext cx="5183188" cy="48523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2BCB2A-881F-6F25-A415-DE218744AF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91448"/>
            <a:ext cx="5183188" cy="4098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 descr="MMS Logo">
            <a:extLst>
              <a:ext uri="{FF2B5EF4-FFF2-40B4-BE49-F238E27FC236}">
                <a16:creationId xmlns:a16="http://schemas.microsoft.com/office/drawing/2014/main" id="{A3D86560-F6A7-2176-B497-5661E33D251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5625" y="5930596"/>
            <a:ext cx="1596375" cy="9144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21359E03-5C70-33E3-CD0F-EA5EAB2271F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1258200"/>
            <a:ext cx="12192000" cy="64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888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19ACD-72B3-1EDF-3267-2C3F86B84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6" name="Picture 5" descr="MMS Logo">
            <a:extLst>
              <a:ext uri="{FF2B5EF4-FFF2-40B4-BE49-F238E27FC236}">
                <a16:creationId xmlns:a16="http://schemas.microsoft.com/office/drawing/2014/main" id="{58B90811-A51E-65F2-5CD6-98D6CF9811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5625" y="5930596"/>
            <a:ext cx="1596375" cy="9144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42E1CD3F-6E26-737A-C882-D9F7FE0E9F3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1258200"/>
            <a:ext cx="12192000" cy="64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661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MS Logo">
            <a:extLst>
              <a:ext uri="{FF2B5EF4-FFF2-40B4-BE49-F238E27FC236}">
                <a16:creationId xmlns:a16="http://schemas.microsoft.com/office/drawing/2014/main" id="{7874FAA7-EB4D-5A79-909E-CB927AFCC6F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5625" y="5930596"/>
            <a:ext cx="1596375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621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365651-282E-586C-B06B-5DB5D9944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2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913A01-90A4-D2D1-24E8-69DD5F5347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07787"/>
            <a:ext cx="10515600" cy="46691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125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2" r:id="rId4"/>
    <p:sldLayoutId id="2147483659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65" r:id="rId12"/>
    <p:sldLayoutId id="2147483663" r:id="rId13"/>
    <p:sldLayoutId id="214748366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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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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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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g"/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ommunity.microsoft.com/t5/communities/ct-p/communities" TargetMode="External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svg"/><Relationship Id="rId4" Type="http://schemas.openxmlformats.org/officeDocument/2006/relationships/image" Target="../media/image4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png"/><Relationship Id="rId4" Type="http://schemas.openxmlformats.org/officeDocument/2006/relationships/image" Target="../media/image48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3B669-2341-DF39-C682-5CB4698790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Public Speaking Essentials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06C1F-6D02-FA11-F860-B05CFAC0C1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Start Your Journey</a:t>
            </a:r>
          </a:p>
        </p:txBody>
      </p:sp>
    </p:spTree>
    <p:extLst>
      <p:ext uri="{BB962C8B-B14F-4D97-AF65-F5344CB8AC3E}">
        <p14:creationId xmlns:p14="http://schemas.microsoft.com/office/powerpoint/2010/main" val="333645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93ABDEC-8F7C-2461-24F7-244BAD025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2794603-B8BE-AED1-D88A-9BC4F1F39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Practice </a:t>
            </a:r>
          </a:p>
          <a:p>
            <a:pPr lvl="1"/>
            <a:r>
              <a:rPr lang="en-US" dirty="0"/>
              <a:t>Solo Practice</a:t>
            </a:r>
          </a:p>
          <a:p>
            <a:pPr lvl="1"/>
            <a:r>
              <a:rPr lang="en-US" dirty="0"/>
              <a:t>Small Audience</a:t>
            </a:r>
          </a:p>
          <a:p>
            <a:pPr lvl="2"/>
            <a:r>
              <a:rPr lang="en-US" dirty="0"/>
              <a:t>Kids</a:t>
            </a:r>
          </a:p>
          <a:p>
            <a:pPr lvl="2"/>
            <a:r>
              <a:rPr lang="en-US" dirty="0"/>
              <a:t>Pets</a:t>
            </a:r>
          </a:p>
          <a:p>
            <a:pPr lvl="2"/>
            <a:r>
              <a:rPr lang="en-US" dirty="0"/>
              <a:t>Rocks</a:t>
            </a:r>
          </a:p>
          <a:p>
            <a:pPr lvl="2"/>
            <a:r>
              <a:rPr lang="en-US" dirty="0"/>
              <a:t>Kidnapped Kids</a:t>
            </a:r>
          </a:p>
          <a:p>
            <a:pPr lvl="2"/>
            <a:r>
              <a:rPr lang="en-US" dirty="0"/>
              <a:t>Petnapped Pets</a:t>
            </a:r>
          </a:p>
          <a:p>
            <a:pPr lvl="2"/>
            <a:r>
              <a:rPr lang="en-US" dirty="0" err="1"/>
              <a:t>Rocknapped</a:t>
            </a:r>
            <a:r>
              <a:rPr lang="en-US" dirty="0"/>
              <a:t> Rocks</a:t>
            </a:r>
          </a:p>
          <a:p>
            <a:pPr lvl="2"/>
            <a:r>
              <a:rPr lang="en-US" dirty="0"/>
              <a:t>That annoying coworker Brian and his stupid backpack</a:t>
            </a:r>
          </a:p>
          <a:p>
            <a:r>
              <a:rPr lang="en-US" dirty="0"/>
              <a:t>Scout the venue – Why?</a:t>
            </a:r>
          </a:p>
          <a:p>
            <a:r>
              <a:rPr lang="en-US" dirty="0"/>
              <a:t>Visualize the desired outcome</a:t>
            </a:r>
          </a:p>
          <a:p>
            <a:r>
              <a:rPr lang="en-US" dirty="0"/>
              <a:t>Learn breathing techniques</a:t>
            </a:r>
          </a:p>
          <a:p>
            <a:endParaRPr lang="en-US" dirty="0"/>
          </a:p>
        </p:txBody>
      </p:sp>
      <p:pic>
        <p:nvPicPr>
          <p:cNvPr id="3" name="Picture 2" descr="A piano in a concert hall&#10;&#10;Description automatically generated">
            <a:extLst>
              <a:ext uri="{FF2B5EF4-FFF2-40B4-BE49-F238E27FC236}">
                <a16:creationId xmlns:a16="http://schemas.microsoft.com/office/drawing/2014/main" id="{9BF34871-30CA-8D72-EED3-6E424247D1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5891" y="1449029"/>
            <a:ext cx="4189245" cy="31419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7381D6-9E39-A3E6-B1E8-A6140D7B57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032" y="365126"/>
            <a:ext cx="7719358" cy="561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455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426EF-1A88-4268-6E21-31D599E6C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2466"/>
          </a:xfrm>
        </p:spPr>
        <p:txBody>
          <a:bodyPr anchor="ctr">
            <a:normAutofit/>
          </a:bodyPr>
          <a:lstStyle/>
          <a:p>
            <a:r>
              <a:rPr lang="en-US" dirty="0"/>
              <a:t>During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2EDA59-7D0E-A07E-978F-735562DC0E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98060"/>
            <a:ext cx="5181600" cy="4678903"/>
          </a:xfrm>
        </p:spPr>
        <p:txBody>
          <a:bodyPr>
            <a:normAutofit/>
          </a:bodyPr>
          <a:lstStyle/>
          <a:p>
            <a:r>
              <a:rPr lang="en-US" dirty="0"/>
              <a:t>Start Strong</a:t>
            </a:r>
          </a:p>
          <a:p>
            <a:pPr lvl="1"/>
            <a:r>
              <a:rPr lang="en-US" sz="2800" dirty="0"/>
              <a:t>Quote, joke, or question are brilliant openers</a:t>
            </a:r>
          </a:p>
          <a:p>
            <a:r>
              <a:rPr lang="en-US" dirty="0"/>
              <a:t>Message, not Medium</a:t>
            </a:r>
          </a:p>
          <a:p>
            <a:r>
              <a:rPr lang="en-US" dirty="0"/>
              <a:t>Accept you will be nervous</a:t>
            </a:r>
          </a:p>
          <a:p>
            <a:r>
              <a:rPr lang="en-US" dirty="0"/>
              <a:t>DO NOT LOCK YOUR KNEES</a:t>
            </a:r>
          </a:p>
          <a:p>
            <a:endParaRPr lang="en-US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E741D9-47AC-90CE-90AF-C3E3CFFF17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467" y="1669933"/>
            <a:ext cx="7125066" cy="398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104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5259D-489E-D8C4-90CF-8B3825CED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C94BC-6A4A-A112-A7BD-D13BCF5C8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Accept feedback – good or not so good</a:t>
            </a:r>
          </a:p>
          <a:p>
            <a:r>
              <a:rPr lang="en-US" dirty="0"/>
              <a:t>Examine what worked and what didn’t</a:t>
            </a:r>
          </a:p>
          <a:p>
            <a:r>
              <a:rPr lang="en-US" dirty="0"/>
              <a:t>Re-do, Re-work</a:t>
            </a:r>
          </a:p>
          <a:p>
            <a:r>
              <a:rPr lang="en-US" dirty="0"/>
              <a:t>Follow-Up</a:t>
            </a:r>
          </a:p>
        </p:txBody>
      </p:sp>
    </p:spTree>
    <p:extLst>
      <p:ext uri="{BB962C8B-B14F-4D97-AF65-F5344CB8AC3E}">
        <p14:creationId xmlns:p14="http://schemas.microsoft.com/office/powerpoint/2010/main" val="1898744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DE8FC-AEF3-AEB1-DE54-47CA47879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8F178-F1C9-AB98-E6D7-6335DEF50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Same Fonts</a:t>
            </a:r>
          </a:p>
          <a:p>
            <a:r>
              <a:rPr lang="en-US" dirty="0"/>
              <a:t>Same Colors</a:t>
            </a:r>
          </a:p>
          <a:p>
            <a:r>
              <a:rPr lang="en-US" dirty="0"/>
              <a:t>Similar Layouts</a:t>
            </a:r>
          </a:p>
        </p:txBody>
      </p:sp>
      <p:pic>
        <p:nvPicPr>
          <p:cNvPr id="15" name="Picture 14" descr="A blue and black text&#10;&#10;Description automatically generated">
            <a:extLst>
              <a:ext uri="{FF2B5EF4-FFF2-40B4-BE49-F238E27FC236}">
                <a16:creationId xmlns:a16="http://schemas.microsoft.com/office/drawing/2014/main" id="{FC1769AD-820C-143C-8DC5-7F516E3A42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1507787"/>
            <a:ext cx="5920153" cy="444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9987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A1EFB-3E1D-8DD6-6417-00837C380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Simplify Your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A3DD52-D030-EDE6-F435-170B4D63E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Keep the slides uncluttered</a:t>
            </a:r>
          </a:p>
          <a:p>
            <a:r>
              <a:rPr lang="en-US" dirty="0"/>
              <a:t>NO PARAGRAPHS</a:t>
            </a:r>
          </a:p>
        </p:txBody>
      </p:sp>
      <p:pic>
        <p:nvPicPr>
          <p:cNvPr id="13" name="Picture 12" descr="A text on a slide&#10;&#10;Description automatically generated">
            <a:extLst>
              <a:ext uri="{FF2B5EF4-FFF2-40B4-BE49-F238E27FC236}">
                <a16:creationId xmlns:a16="http://schemas.microsoft.com/office/drawing/2014/main" id="{C77390A9-86E7-108A-D435-7CF5B7F71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701" y="2000492"/>
            <a:ext cx="7018215" cy="3947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6317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A4810-C73C-8F97-A686-42AD42B77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Visuals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4E176-5902-66FC-1C59-64FA9919E8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 Quality Images</a:t>
            </a:r>
          </a:p>
          <a:p>
            <a:r>
              <a:rPr lang="en-US" dirty="0"/>
              <a:t>Relative Images</a:t>
            </a:r>
          </a:p>
          <a:p>
            <a:r>
              <a:rPr lang="en-US" dirty="0"/>
              <a:t>Display complex information with charts, graphs, and infographics</a:t>
            </a:r>
          </a:p>
        </p:txBody>
      </p:sp>
      <p:pic>
        <p:nvPicPr>
          <p:cNvPr id="5" name="Picture 4" descr="A screen shot of a diagram&#10;&#10;Description automatically generated">
            <a:extLst>
              <a:ext uri="{FF2B5EF4-FFF2-40B4-BE49-F238E27FC236}">
                <a16:creationId xmlns:a16="http://schemas.microsoft.com/office/drawing/2014/main" id="{7D15E25F-1109-854A-F723-185CF2763A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58" y="2985531"/>
            <a:ext cx="5016377" cy="3706881"/>
          </a:xfrm>
          <a:prstGeom prst="rect">
            <a:avLst/>
          </a:prstGeom>
        </p:spPr>
      </p:pic>
      <p:pic>
        <p:nvPicPr>
          <p:cNvPr id="7" name="Picture 6" descr="A person in a field of sheep&#10;&#10;Description automatically generated">
            <a:extLst>
              <a:ext uri="{FF2B5EF4-FFF2-40B4-BE49-F238E27FC236}">
                <a16:creationId xmlns:a16="http://schemas.microsoft.com/office/drawing/2014/main" id="{407819AD-736E-F015-0D15-5494FF13FC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244" y="2985531"/>
            <a:ext cx="4890563" cy="3659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024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6695A-69B7-71CE-EFF4-456FEDDF8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Line Charts: For Diabetics that cant digest Pie… Charts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418574E2-D1DB-EDD9-CDFC-6E8E5B914AD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508125"/>
          <a:ext cx="10515600" cy="46688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384884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0E643-1EBD-15D2-08F0-24C1FEB14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it be seen?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15E1A-F2DA-6161-ADC9-F4844938F1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high contrast text and background colors</a:t>
            </a:r>
          </a:p>
          <a:p>
            <a:r>
              <a:rPr lang="en-US" dirty="0"/>
              <a:t>Large Fonts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9FEAFB-3AFD-9DC7-39A4-B1788E5D8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0304" y="2084935"/>
            <a:ext cx="6066124" cy="453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9871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F5A45-6EC1-1ED3-B845-3DB029B40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Animations and Transitions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195AF-8D2B-818F-2071-3D230C4BB1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is only one (or two) acceptable animations</a:t>
            </a:r>
          </a:p>
          <a:p>
            <a:r>
              <a:rPr lang="en-US" dirty="0"/>
              <a:t>Do NOT use videos</a:t>
            </a:r>
          </a:p>
          <a:p>
            <a:r>
              <a:rPr lang="en-US" dirty="0"/>
              <a:t>Animations are worth 1,000 Slides…..  Nathan</a:t>
            </a:r>
          </a:p>
        </p:txBody>
      </p:sp>
    </p:spTree>
    <p:extLst>
      <p:ext uri="{BB962C8B-B14F-4D97-AF65-F5344CB8AC3E}">
        <p14:creationId xmlns:p14="http://schemas.microsoft.com/office/powerpoint/2010/main" val="1123620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761 0.55995 L 0.56614 0.21273 L 0.57812 0.53865 L 0.56796 0.53727 L 0.36705 0.60115 L 0.4194 -0.20533 L 0.50312 0.1581 L -0.01563 0.16782 L 0.16041 0.40393 L 0.1871 0.57245 L 0.50169 0.48148 C 0.50546 0.48055 0.50494 0.4787 0.50494 0.48333 L 0.27122 0.28958 L 0.3052 0.58356 L -0.06094 0.58865 L -0.05183 0.58472 L -0.1125 0.29537 L 0.17864 0.3169 C 0.17799 0.31435 0.17786 0.31134 0.17682 0.30972 C 0.1763 0.30879 0.1746 0.31041 0.1746 0.31065 L 0.23906 0.4743 L 0.10481 0.54444 C 0.09049 0.55185 0.08606 0.55162 0.09192 0.55162 L 0.6108 0.51065 L 0.56315 0.14838 C 0.56132 0.10903 0.56862 0.10995 0.5595 0.10995 L 0.42382 0.33055 L 0.42265 0.33634 L 0.21341 0.08078 C 0.21666 0.09352 0.2151 0.08889 0.21744 0.0956 L 0.15859 0.36759 L -0.04089 0.38958 C -0.04636 0.39074 -0.04349 0.3919 -0.04818 0.38055 L -0.15274 0.09884 " pathEditMode="relative" rAng="0" ptsTypes="AAAAAAAAAAAAAAAAAAAAAAAAAAAAAAAAAA">
                                      <p:cBhvr>
                                        <p:cTn id="17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664" y="-36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10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E4992-F8AD-EBDB-C1AC-3D52F4BA1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Tell a 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D733F-D28F-BBB6-A77B-F74E47EF0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Connect your content with a narrative</a:t>
            </a:r>
          </a:p>
          <a:p>
            <a:r>
              <a:rPr lang="en-US" dirty="0"/>
              <a:t>People remember stories, not facts</a:t>
            </a:r>
          </a:p>
          <a:p>
            <a:r>
              <a:rPr lang="en-US" dirty="0"/>
              <a:t>Relate content back to real-world applications</a:t>
            </a:r>
          </a:p>
          <a:p>
            <a:r>
              <a:rPr lang="en-US" dirty="0"/>
              <a:t>Keep your audience engaged</a:t>
            </a:r>
          </a:p>
        </p:txBody>
      </p:sp>
    </p:spTree>
    <p:extLst>
      <p:ext uri="{BB962C8B-B14F-4D97-AF65-F5344CB8AC3E}">
        <p14:creationId xmlns:p14="http://schemas.microsoft.com/office/powerpoint/2010/main" val="536158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AA5B3-89D5-147C-A57E-6754B8093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5F291-B9CB-60BF-7307-F3FFC90C97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MMS sessions are 60-75 minutes followed by LONG Q&amp;A</a:t>
            </a:r>
          </a:p>
          <a:p>
            <a:r>
              <a:rPr lang="en-US" sz="2800" dirty="0"/>
              <a:t>Please hold detailed questions until that Q&amp;A starts</a:t>
            </a:r>
          </a:p>
          <a:p>
            <a:r>
              <a:rPr lang="en-US" sz="2800" dirty="0"/>
              <a:t>Feel free to ask clarification questions</a:t>
            </a:r>
          </a:p>
          <a:p>
            <a:r>
              <a:rPr lang="en-US" sz="2800" dirty="0"/>
              <a:t>Remind the speakers to use Zoom It when you can’t see</a:t>
            </a:r>
          </a:p>
        </p:txBody>
      </p:sp>
    </p:spTree>
    <p:extLst>
      <p:ext uri="{BB962C8B-B14F-4D97-AF65-F5344CB8AC3E}">
        <p14:creationId xmlns:p14="http://schemas.microsoft.com/office/powerpoint/2010/main" val="37431490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FF21F70-A874-2F59-9D51-9E694E5DD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Keeping the Audience Awake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ED2241E-B54A-29B7-A837-DA707D3C6C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Start with a hook</a:t>
            </a:r>
          </a:p>
          <a:p>
            <a:r>
              <a:rPr lang="en-US" dirty="0"/>
              <a:t>Use Visual Aids</a:t>
            </a:r>
          </a:p>
          <a:p>
            <a:r>
              <a:rPr lang="en-US" dirty="0"/>
              <a:t>Interaction</a:t>
            </a:r>
          </a:p>
          <a:p>
            <a:pPr lvl="1"/>
            <a:r>
              <a:rPr lang="en-US" dirty="0"/>
              <a:t>Questions, polls</a:t>
            </a:r>
          </a:p>
          <a:p>
            <a:pPr lvl="1"/>
            <a:r>
              <a:rPr lang="en-US" dirty="0"/>
              <a:t>Read the room</a:t>
            </a:r>
          </a:p>
          <a:p>
            <a:r>
              <a:rPr lang="en-US" dirty="0"/>
              <a:t>Variance</a:t>
            </a:r>
          </a:p>
          <a:p>
            <a:pPr lvl="1"/>
            <a:r>
              <a:rPr lang="en-US" dirty="0"/>
              <a:t>Very your vocal pitch, pace, and volume</a:t>
            </a:r>
          </a:p>
          <a:p>
            <a:pPr lvl="1"/>
            <a:r>
              <a:rPr lang="en-US" dirty="0"/>
              <a:t>Use Pauses to your advantage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95E825-4ABE-AC6D-13CF-10280F83A55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Eye Contact</a:t>
            </a:r>
          </a:p>
          <a:p>
            <a:r>
              <a:rPr lang="en-US" dirty="0"/>
              <a:t>Stories and Anecdotes</a:t>
            </a:r>
          </a:p>
          <a:p>
            <a:r>
              <a:rPr lang="en-US" dirty="0"/>
              <a:t>Humor</a:t>
            </a:r>
          </a:p>
          <a:p>
            <a:pPr lvl="1"/>
            <a:r>
              <a:rPr lang="en-US" dirty="0"/>
              <a:t>Keep it appropriate</a:t>
            </a:r>
          </a:p>
          <a:p>
            <a:r>
              <a:rPr lang="en-US" dirty="0"/>
              <a:t>Q&amp;A!</a:t>
            </a:r>
          </a:p>
          <a:p>
            <a:r>
              <a:rPr lang="en-US" dirty="0"/>
              <a:t>End Strong</a:t>
            </a:r>
          </a:p>
          <a:p>
            <a:r>
              <a:rPr lang="en-US" dirty="0"/>
              <a:t>Follow-up 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360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582DE47-37B8-98FA-6B65-D448435AD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2466"/>
          </a:xfrm>
        </p:spPr>
        <p:txBody>
          <a:bodyPr anchor="ctr">
            <a:normAutofit/>
          </a:bodyPr>
          <a:lstStyle/>
          <a:p>
            <a:r>
              <a:rPr lang="en-US" dirty="0"/>
              <a:t>Opportunities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F4395F-F157-2765-FA96-D22AD5EA2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64084"/>
            <a:ext cx="5181600" cy="4546854"/>
          </a:xfrm>
          <a:prstGeom prst="rect">
            <a:avLst/>
          </a:prstGeom>
          <a:noFill/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386294-8301-FB20-8768-703FD7FDC6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98060"/>
            <a:ext cx="5181600" cy="4678903"/>
          </a:xfrm>
        </p:spPr>
        <p:txBody>
          <a:bodyPr>
            <a:normAutofit/>
          </a:bodyPr>
          <a:lstStyle/>
          <a:p>
            <a:r>
              <a:rPr lang="en-US" sz="2600" dirty="0"/>
              <a:t>USER GROUPS</a:t>
            </a:r>
          </a:p>
          <a:p>
            <a:pPr lvl="1"/>
            <a:r>
              <a:rPr lang="en-US" sz="2600" dirty="0">
                <a:hlinkClick r:id="rId3"/>
              </a:rPr>
              <a:t>Microsoft Community Hub</a:t>
            </a:r>
            <a:endParaRPr lang="en-US" sz="2600" dirty="0"/>
          </a:p>
          <a:p>
            <a:r>
              <a:rPr lang="en-US" sz="2600" dirty="0"/>
              <a:t>Conferences</a:t>
            </a:r>
          </a:p>
          <a:p>
            <a:r>
              <a:rPr lang="en-US" sz="2600" dirty="0"/>
              <a:t>Hackathons and Tech Competitions</a:t>
            </a:r>
          </a:p>
          <a:p>
            <a:r>
              <a:rPr lang="en-US" sz="2600" dirty="0"/>
              <a:t>Social Media/Online Media</a:t>
            </a:r>
          </a:p>
          <a:p>
            <a:pPr lvl="1"/>
            <a:r>
              <a:rPr lang="en-US" sz="2600" dirty="0"/>
              <a:t>Start your own channel</a:t>
            </a:r>
          </a:p>
          <a:p>
            <a:pPr lvl="1"/>
            <a:r>
              <a:rPr lang="en-US" sz="2600" dirty="0"/>
              <a:t>Ask on Social Media</a:t>
            </a:r>
          </a:p>
          <a:p>
            <a:pPr lvl="1"/>
            <a:r>
              <a:rPr lang="en-US" sz="2600" dirty="0" err="1"/>
              <a:t>WinAdmins</a:t>
            </a:r>
            <a:r>
              <a:rPr lang="en-US" sz="2600" dirty="0"/>
              <a:t> Discord!!</a:t>
            </a:r>
          </a:p>
          <a:p>
            <a:r>
              <a:rPr lang="en-US" sz="2600" dirty="0"/>
              <a:t>Networking</a:t>
            </a:r>
          </a:p>
          <a:p>
            <a:r>
              <a:rPr lang="en-US" sz="2600" dirty="0"/>
              <a:t>Tools</a:t>
            </a:r>
          </a:p>
        </p:txBody>
      </p:sp>
    </p:spTree>
    <p:extLst>
      <p:ext uri="{BB962C8B-B14F-4D97-AF65-F5344CB8AC3E}">
        <p14:creationId xmlns:p14="http://schemas.microsoft.com/office/powerpoint/2010/main" val="2537737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F1E23A-6199-29DE-2E61-4D1F80CEA3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3733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57818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5530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E25A340F-1F9B-DA96-FDB6-3299A6F777A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27412" y="1662310"/>
            <a:ext cx="2703513" cy="2538413"/>
          </a:xfrm>
        </p:spPr>
      </p:pic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62CD6E66-EAB9-E15A-71BD-FB2D4F9AE9A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61077" y="1662310"/>
            <a:ext cx="2703513" cy="253841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FB68CD-CB12-32EF-1CFE-54C294C3E9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523999" y="4206239"/>
            <a:ext cx="4572000" cy="4572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Adam Gross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1E5CAD-23FE-A4D7-B096-3334A7D79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5999" y="4200723"/>
            <a:ext cx="4572000" cy="4572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Donnie Taylor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6485DDC-10A4-A946-6EE8-700508002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23999" y="5303520"/>
            <a:ext cx="4572000" cy="914400"/>
          </a:xfrm>
        </p:spPr>
        <p:txBody>
          <a:bodyPr/>
          <a:lstStyle/>
          <a:p>
            <a:r>
              <a:rPr lang="en-US" dirty="0" err="1"/>
              <a:t>adamgrosstx</a:t>
            </a:r>
            <a:endParaRPr lang="en-US" dirty="0"/>
          </a:p>
          <a:p>
            <a:r>
              <a:rPr lang="en-US" dirty="0"/>
              <a:t>in/</a:t>
            </a:r>
            <a:r>
              <a:rPr lang="en-US" dirty="0" err="1"/>
              <a:t>asquaredozen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FC71F19-CB0D-6056-8B2E-7670D5A913D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5999" y="5261408"/>
            <a:ext cx="4572000" cy="914400"/>
          </a:xfrm>
        </p:spPr>
        <p:txBody>
          <a:bodyPr/>
          <a:lstStyle/>
          <a:p>
            <a:r>
              <a:rPr lang="en-US" dirty="0" err="1"/>
              <a:t>donnietaylor</a:t>
            </a:r>
            <a:endParaRPr lang="en-US" dirty="0"/>
          </a:p>
          <a:p>
            <a:r>
              <a:rPr lang="en-US" dirty="0"/>
              <a:t>   in/</a:t>
            </a:r>
            <a:r>
              <a:rPr lang="en-US" dirty="0" err="1"/>
              <a:t>donnietaylor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0280E57-51A9-979B-C838-5F016A209FD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523999" y="4760396"/>
            <a:ext cx="4572000" cy="457200"/>
          </a:xfrm>
        </p:spPr>
        <p:txBody>
          <a:bodyPr>
            <a:normAutofit/>
          </a:bodyPr>
          <a:lstStyle/>
          <a:p>
            <a:r>
              <a:rPr lang="en-US" dirty="0"/>
              <a:t>Microsoft MVP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7177573-C298-FAF8-2140-0326B263D0A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5999" y="4754880"/>
            <a:ext cx="4572000" cy="457200"/>
          </a:xfrm>
        </p:spPr>
        <p:txBody>
          <a:bodyPr/>
          <a:lstStyle/>
          <a:p>
            <a:r>
              <a:rPr lang="en-US" dirty="0"/>
              <a:t>Microsoft MVP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F6DAF7F0-41C0-0FFE-E4A3-03DC4A6106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51162" y="5720614"/>
            <a:ext cx="476250" cy="47625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3C8996EC-1B12-11D5-4690-384F1FC419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79162" y="5718608"/>
            <a:ext cx="476250" cy="476250"/>
          </a:xfrm>
          <a:prstGeom prst="rect">
            <a:avLst/>
          </a:prstGeom>
        </p:spPr>
      </p:pic>
      <p:pic>
        <p:nvPicPr>
          <p:cNvPr id="16" name="Picture 15" descr="A blue face with black eyes&#10;&#10;AI-generated content may be incorrect.">
            <a:extLst>
              <a:ext uri="{FF2B5EF4-FFF2-40B4-BE49-F238E27FC236}">
                <a16:creationId xmlns:a16="http://schemas.microsoft.com/office/drawing/2014/main" id="{73517536-8553-459B-407E-879C70E9A5FE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924" y="5243120"/>
            <a:ext cx="475488" cy="475488"/>
          </a:xfrm>
          <a:prstGeom prst="rect">
            <a:avLst/>
          </a:prstGeom>
        </p:spPr>
      </p:pic>
      <p:pic>
        <p:nvPicPr>
          <p:cNvPr id="17" name="Picture 16" descr="A blue face with black eyes&#10;&#10;AI-generated content may be incorrect.">
            <a:extLst>
              <a:ext uri="{FF2B5EF4-FFF2-40B4-BE49-F238E27FC236}">
                <a16:creationId xmlns:a16="http://schemas.microsoft.com/office/drawing/2014/main" id="{A41FE4A7-D719-AE27-CECB-7BAF2549404F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924" y="5261408"/>
            <a:ext cx="475488" cy="4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910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person in sunglasses and headphones leaning out of a plane window&#10;&#10;AI-generated content may be incorrect.">
            <a:extLst>
              <a:ext uri="{FF2B5EF4-FFF2-40B4-BE49-F238E27FC236}">
                <a16:creationId xmlns:a16="http://schemas.microsoft.com/office/drawing/2014/main" id="{9A541D9B-BC86-9079-C007-0D9C4A1C82C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CCF64-9246-524E-B9C0-D9823E35F2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Scott Corio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380D28B-2087-6880-8647-9D078C0FA0C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dumpsterdave</a:t>
            </a:r>
            <a:endParaRPr lang="en-US" dirty="0"/>
          </a:p>
          <a:p>
            <a:r>
              <a:rPr lang="en-US" dirty="0"/>
              <a:t>in/</a:t>
            </a:r>
            <a:r>
              <a:rPr lang="en-US" dirty="0" err="1"/>
              <a:t>scottcorio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1450CC3-D9CE-85CE-9CA1-74CECEC0291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Microsoft MVP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0C96B4E-D6F2-9B08-CD87-8BA2FBC2B6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79162" y="5718608"/>
            <a:ext cx="476250" cy="476250"/>
          </a:xfrm>
          <a:prstGeom prst="rect">
            <a:avLst/>
          </a:prstGeom>
        </p:spPr>
      </p:pic>
      <p:pic>
        <p:nvPicPr>
          <p:cNvPr id="13" name="Picture 12" descr="A blue face with black eyes&#10;&#10;AI-generated content may be incorrect.">
            <a:extLst>
              <a:ext uri="{FF2B5EF4-FFF2-40B4-BE49-F238E27FC236}">
                <a16:creationId xmlns:a16="http://schemas.microsoft.com/office/drawing/2014/main" id="{84C74372-A5B3-0B2F-7061-DCD506630C7A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924" y="5243120"/>
            <a:ext cx="475488" cy="4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203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656FD54-B42B-CA66-C995-A97115289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get to Before the Session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BC4FA74-E172-CD48-40A8-14BD6B0C3E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You have knowledge others don’t.  And they want to hear it.</a:t>
            </a:r>
          </a:p>
          <a:p>
            <a:pPr lvl="1"/>
            <a:r>
              <a:rPr lang="en-US" sz="4000" dirty="0"/>
              <a:t>Yes you do.  Knock it off.</a:t>
            </a:r>
          </a:p>
          <a:p>
            <a:r>
              <a:rPr lang="en-US" sz="4400" dirty="0" err="1"/>
              <a:t>Every.Single.Speaker</a:t>
            </a:r>
            <a:r>
              <a:rPr lang="en-US" sz="4400" dirty="0"/>
              <a:t>. started somewhere</a:t>
            </a:r>
          </a:p>
          <a:p>
            <a:r>
              <a:rPr lang="en-US" sz="4400" dirty="0"/>
              <a:t>Why Not You?</a:t>
            </a:r>
          </a:p>
        </p:txBody>
      </p:sp>
    </p:spTree>
    <p:extLst>
      <p:ext uri="{BB962C8B-B14F-4D97-AF65-F5344CB8AC3E}">
        <p14:creationId xmlns:p14="http://schemas.microsoft.com/office/powerpoint/2010/main" val="1945301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58DC31D-3421-4786-005A-E44734304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Speaking By the Numbers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7C03DF-F8A6-116C-1760-DACC05FABC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4400" dirty="0"/>
              <a:t>24</a:t>
            </a:r>
          </a:p>
          <a:p>
            <a:r>
              <a:rPr lang="en-US" sz="4400" dirty="0"/>
              <a:t>4</a:t>
            </a:r>
          </a:p>
          <a:p>
            <a:r>
              <a:rPr lang="en-US" sz="4400" dirty="0"/>
              <a:t>356</a:t>
            </a:r>
          </a:p>
          <a:p>
            <a:r>
              <a:rPr lang="en-US" sz="4400" dirty="0"/>
              <a:t>10,256</a:t>
            </a:r>
          </a:p>
          <a:p>
            <a:r>
              <a:rPr lang="en-US" sz="4400" dirty="0"/>
              <a:t>2 x 6 = 12</a:t>
            </a:r>
          </a:p>
          <a:p>
            <a:r>
              <a:rPr lang="en-US" sz="4400" dirty="0"/>
              <a:t>6 x 2 = 12</a:t>
            </a:r>
          </a:p>
          <a:p>
            <a:r>
              <a:rPr lang="en-US" sz="4400" dirty="0"/>
              <a:t>These are all Real Numbers</a:t>
            </a:r>
          </a:p>
        </p:txBody>
      </p:sp>
    </p:spTree>
    <p:extLst>
      <p:ext uri="{BB962C8B-B14F-4D97-AF65-F5344CB8AC3E}">
        <p14:creationId xmlns:p14="http://schemas.microsoft.com/office/powerpoint/2010/main" val="3200716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4692A-77C6-3734-E845-A09821C3D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not a real number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255662-9294-28CB-BD22-3C8B61871FB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anchor="ctr" anchorCtr="0"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sz="1660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sz="166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ra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255662-9294-28CB-BD22-3C8B61871FB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13911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5CF49-322E-D5C4-629A-BC81F9C03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needs visualizations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ECB2CA67-0DBA-AE45-038D-45A9154782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2365233"/>
              </p:ext>
            </p:extLst>
          </p:nvPr>
        </p:nvGraphicFramePr>
        <p:xfrm>
          <a:off x="838200" y="1508125"/>
          <a:ext cx="10515600" cy="46688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5436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8535F-98FA-1CC6-BA98-C40518DBC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Quote Famous People</a:t>
            </a:r>
          </a:p>
        </p:txBody>
      </p:sp>
      <p:pic>
        <p:nvPicPr>
          <p:cNvPr id="4" name="Picture 2" descr="Most Famous Scientists - List of Famous Scientists in History">
            <a:extLst>
              <a:ext uri="{FF2B5EF4-FFF2-40B4-BE49-F238E27FC236}">
                <a16:creationId xmlns:a16="http://schemas.microsoft.com/office/drawing/2014/main" id="{AA668259-2405-7D20-64DE-647D8EEE9F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4766" y="1623060"/>
            <a:ext cx="3982467" cy="4942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4391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MS">
      <a:dk1>
        <a:sysClr val="windowText" lastClr="000000"/>
      </a:dk1>
      <a:lt1>
        <a:sysClr val="window" lastClr="FFFFFF"/>
      </a:lt1>
      <a:dk2>
        <a:srgbClr val="394385"/>
      </a:dk2>
      <a:lt2>
        <a:srgbClr val="E7E6E6"/>
      </a:lt2>
      <a:accent1>
        <a:srgbClr val="FF0000"/>
      </a:accent1>
      <a:accent2>
        <a:srgbClr val="036485"/>
      </a:accent2>
      <a:accent3>
        <a:srgbClr val="070385"/>
      </a:accent3>
      <a:accent4>
        <a:srgbClr val="710385"/>
      </a:accent4>
      <a:accent5>
        <a:srgbClr val="850310"/>
      </a:accent5>
      <a:accent6>
        <a:srgbClr val="69800A"/>
      </a:accent6>
      <a:hlink>
        <a:srgbClr val="A38637"/>
      </a:hlink>
      <a:folHlink>
        <a:srgbClr val="A38637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MSatMoA2025Template.potx" id="{C5A4FE0C-E499-41FE-B39D-A5E337B7AB5D}" vid="{CF63C52F-65E1-41FC-B88F-189B36FA19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94c1987-0261-432a-b2ef-a9da39f1b5e2">
      <Terms xmlns="http://schemas.microsoft.com/office/infopath/2007/PartnerControls"/>
    </lcf76f155ced4ddcb4097134ff3c332f>
    <TaxCatchAll xmlns="0f628621-369a-46c7-83bd-de17ca40753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66787FB9552CF40BFF026EAAC52FBCA" ma:contentTypeVersion="20" ma:contentTypeDescription="Create a new document." ma:contentTypeScope="" ma:versionID="9926a708316be73da3f3a5bd4ff97d05">
  <xsd:schema xmlns:xsd="http://www.w3.org/2001/XMLSchema" xmlns:xs="http://www.w3.org/2001/XMLSchema" xmlns:p="http://schemas.microsoft.com/office/2006/metadata/properties" xmlns:ns2="0f628621-369a-46c7-83bd-de17ca407533" xmlns:ns3="994c1987-0261-432a-b2ef-a9da39f1b5e2" targetNamespace="http://schemas.microsoft.com/office/2006/metadata/properties" ma:root="true" ma:fieldsID="b04a7c4ced30567db5a7e999b24446c0" ns2:_="" ns3:_="">
    <xsd:import namespace="0f628621-369a-46c7-83bd-de17ca407533"/>
    <xsd:import namespace="994c1987-0261-432a-b2ef-a9da39f1b5e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Location" minOccurs="0"/>
                <xsd:element ref="ns3:lcf76f155ced4ddcb4097134ff3c332f" minOccurs="0"/>
                <xsd:element ref="ns2:TaxCatchAll" minOccurs="0"/>
                <xsd:element ref="ns3:MediaServiceSearchProperties" minOccurs="0"/>
                <xsd:element ref="ns3:MediaServiceObjectDetectorVersion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628621-369a-46c7-83bd-de17ca40753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  <xsd:element name="TaxCatchAll" ma:index="23" nillable="true" ma:displayName="Taxonomy Catch All Column" ma:hidden="true" ma:list="{373337a8-41f0-47ae-895f-b179ccc8878d}" ma:internalName="TaxCatchAll" ma:showField="CatchAllData" ma:web="0f628621-369a-46c7-83bd-de17ca4075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94c1987-0261-432a-b2ef-a9da39f1b5e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04f3eb32-8128-4a7e-868e-0456b78e6ea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6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CE0B4D4-529D-4984-8525-2DCCA1BEFF9D}">
  <ds:schemaRefs>
    <ds:schemaRef ds:uri="http://schemas.microsoft.com/office/2006/documentManagement/types"/>
    <ds:schemaRef ds:uri="7555f1cb-ef2a-4ff4-8d1a-1bfe00ed5aef"/>
    <ds:schemaRef ds:uri="http://purl.org/dc/elements/1.1/"/>
    <ds:schemaRef ds:uri="http://schemas.microsoft.com/office/2006/metadata/properties"/>
    <ds:schemaRef ds:uri="http://purl.org/dc/dcmitype/"/>
    <ds:schemaRef ds:uri="http://www.w3.org/XML/1998/namespace"/>
    <ds:schemaRef ds:uri="e470cc9d-a642-4b0f-b23c-713bf2631d97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994c1987-0261-432a-b2ef-a9da39f1b5e2"/>
    <ds:schemaRef ds:uri="0f628621-369a-46c7-83bd-de17ca407533"/>
  </ds:schemaRefs>
</ds:datastoreItem>
</file>

<file path=customXml/itemProps2.xml><?xml version="1.0" encoding="utf-8"?>
<ds:datastoreItem xmlns:ds="http://schemas.openxmlformats.org/officeDocument/2006/customXml" ds:itemID="{FBB99CDF-4DD1-4BCA-94A9-937C9978E90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89C335D-62A5-479D-8FAE-C7FE39281BC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f628621-369a-46c7-83bd-de17ca407533"/>
    <ds:schemaRef ds:uri="994c1987-0261-432a-b2ef-a9da39f1b5e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MMSatMoA2025Template</Template>
  <TotalTime>38</TotalTime>
  <Words>420</Words>
  <Application>Microsoft Office PowerPoint</Application>
  <PresentationFormat>Widescreen</PresentationFormat>
  <Paragraphs>114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Aptos</vt:lpstr>
      <vt:lpstr>Arial</vt:lpstr>
      <vt:lpstr>Calibri</vt:lpstr>
      <vt:lpstr>Cambria Math</vt:lpstr>
      <vt:lpstr>Wingdings</vt:lpstr>
      <vt:lpstr>Office Theme</vt:lpstr>
      <vt:lpstr>Public Speaking Essentials</vt:lpstr>
      <vt:lpstr>Attention</vt:lpstr>
      <vt:lpstr>PowerPoint Presentation</vt:lpstr>
      <vt:lpstr>PowerPoint Presentation</vt:lpstr>
      <vt:lpstr>Before we get to Before the Session</vt:lpstr>
      <vt:lpstr>Speaking By the Numbers</vt:lpstr>
      <vt:lpstr>This is not a real number</vt:lpstr>
      <vt:lpstr>Data needs visualizations</vt:lpstr>
      <vt:lpstr>Quote Famous People</vt:lpstr>
      <vt:lpstr>Before</vt:lpstr>
      <vt:lpstr>During</vt:lpstr>
      <vt:lpstr>After</vt:lpstr>
      <vt:lpstr>Design</vt:lpstr>
      <vt:lpstr>Simplify Your Slides</vt:lpstr>
      <vt:lpstr>Effective Visuals</vt:lpstr>
      <vt:lpstr>Line Charts: For Diabetics that cant digest Pie… Charts</vt:lpstr>
      <vt:lpstr>Can it be seen?</vt:lpstr>
      <vt:lpstr>Animations and Transitions</vt:lpstr>
      <vt:lpstr>Tell a story</vt:lpstr>
      <vt:lpstr>Keeping the Audience Awake</vt:lpstr>
      <vt:lpstr>Opportunities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>MMS 2025 at MOA</dc:subject>
  <dc:creator>Scott Corio</dc:creator>
  <cp:lastModifiedBy>Donnie Taylor</cp:lastModifiedBy>
  <cp:revision>1</cp:revision>
  <dcterms:created xsi:type="dcterms:W3CDTF">2025-02-26T02:39:25Z</dcterms:created>
  <dcterms:modified xsi:type="dcterms:W3CDTF">2025-04-11T00:41:54Z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0x010100066787FB9552CF40BFF026EAAC52FBCA</vt:lpwstr>
  </property>
  <property fmtid="{D5CDD505-2E9C-101B-9397-08002B2CF9AE}" pid="3" name="MediaServiceImageTags">
    <vt:lpwstr/>
  </property>
</Properties>
</file>

<file path=docProps/thumbnail.jpeg>
</file>